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tiff" ContentType="image/tiff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319" r:id="rId3"/>
    <p:sldId id="320" r:id="rId4"/>
    <p:sldId id="321" r:id="rId5"/>
    <p:sldId id="318" r:id="rId6"/>
    <p:sldId id="263" r:id="rId7"/>
    <p:sldId id="260" r:id="rId8"/>
    <p:sldId id="261" r:id="rId9"/>
    <p:sldId id="262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80" r:id="rId26"/>
    <p:sldId id="279" r:id="rId27"/>
    <p:sldId id="281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3" r:id="rId38"/>
    <p:sldId id="292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8.2976064108690253E-2"/>
          <c:y val="3.7895984396726319E-2"/>
          <c:w val="0.68014044180066535"/>
          <c:h val="0.53959834635161497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Кількість операторів - 585</c:v>
                </c:pt>
              </c:strCache>
            </c:strRef>
          </c:tx>
          <c:dLbls>
            <c:dLbl>
              <c:idx val="0"/>
              <c:layout>
                <c:manualLayout>
                  <c:x val="2.9628255736909408E-3"/>
                  <c:y val="0"/>
                </c:manualLayout>
              </c:layout>
              <c:showVal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235-40C1-84F5-9F556C9CB9B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Лист1!$A$2:$A$10</c:f>
              <c:strCache>
                <c:ptCount val="9"/>
                <c:pt idx="0">
                  <c:v>Рослинництво</c:v>
                </c:pt>
                <c:pt idx="1">
                  <c:v>Тваринництво</c:v>
                </c:pt>
                <c:pt idx="2">
                  <c:v>Переробка</c:v>
                </c:pt>
                <c:pt idx="3">
                  <c:v>Експорт/Імпорт</c:v>
                </c:pt>
                <c:pt idx="4">
                  <c:v>Заготівля дикоросів</c:v>
                </c:pt>
                <c:pt idx="5">
                  <c:v>Бджільництво</c:v>
                </c:pt>
                <c:pt idx="6">
                  <c:v>Аквакультура</c:v>
                </c:pt>
                <c:pt idx="7">
                  <c:v>Виробництво добрив/ЗЗР</c:v>
                </c:pt>
                <c:pt idx="8">
                  <c:v>Торгівля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295</c:v>
                </c:pt>
                <c:pt idx="1">
                  <c:v>15</c:v>
                </c:pt>
                <c:pt idx="2">
                  <c:v>80</c:v>
                </c:pt>
                <c:pt idx="3">
                  <c:v>140</c:v>
                </c:pt>
                <c:pt idx="4">
                  <c:v>44</c:v>
                </c:pt>
                <c:pt idx="5">
                  <c:v>43</c:v>
                </c:pt>
                <c:pt idx="6">
                  <c:v>1</c:v>
                </c:pt>
                <c:pt idx="7">
                  <c:v>25</c:v>
                </c:pt>
                <c:pt idx="8">
                  <c:v>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235-40C1-84F5-9F556C9CB9B6}"/>
            </c:ext>
          </c:extLst>
        </c:ser>
        <c:dLbls/>
        <c:axId val="218122496"/>
        <c:axId val="218144768"/>
      </c:barChart>
      <c:catAx>
        <c:axId val="218122496"/>
        <c:scaling>
          <c:orientation val="minMax"/>
        </c:scaling>
        <c:axPos val="b"/>
        <c:numFmt formatCode="General" sourceLinked="0"/>
        <c:tickLblPos val="nextTo"/>
        <c:txPr>
          <a:bodyPr rot="-5400000" vert="horz"/>
          <a:lstStyle/>
          <a:p>
            <a:pPr>
              <a:defRPr/>
            </a:pPr>
            <a:endParaRPr lang="ru-RU"/>
          </a:p>
        </c:txPr>
        <c:crossAx val="218144768"/>
        <c:crosses val="autoZero"/>
        <c:auto val="1"/>
        <c:lblAlgn val="ctr"/>
        <c:lblOffset val="100"/>
      </c:catAx>
      <c:valAx>
        <c:axId val="218144768"/>
        <c:scaling>
          <c:orientation val="minMax"/>
          <c:max val="300"/>
        </c:scaling>
        <c:axPos val="l"/>
        <c:majorGridlines/>
        <c:numFmt formatCode="General" sourceLinked="1"/>
        <c:tickLblPos val="nextTo"/>
        <c:crossAx val="2181224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5407702115524144"/>
          <c:y val="0.46710508879494589"/>
          <c:w val="0.23688349409064444"/>
          <c:h val="0.19852944744627063"/>
        </c:manualLayout>
      </c:layout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D176-0D3D-4F3B-A372-B811315EED03}" type="datetimeFigureOut">
              <a:rPr lang="ru-RU" smtClean="0"/>
              <a:pPr/>
              <a:t>09.07.2019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F7729-14B7-41EB-966F-7EAD32DC86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08719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D176-0D3D-4F3B-A372-B811315EED03}" type="datetimeFigureOut">
              <a:rPr lang="ru-RU" smtClean="0"/>
              <a:pPr/>
              <a:t>09.07.2019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F7729-14B7-41EB-966F-7EAD32DC86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50400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D176-0D3D-4F3B-A372-B811315EED03}" type="datetimeFigureOut">
              <a:rPr lang="ru-RU" smtClean="0"/>
              <a:pPr/>
              <a:t>09.07.2019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F7729-14B7-41EB-966F-7EAD32DC86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12792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D176-0D3D-4F3B-A372-B811315EED03}" type="datetimeFigureOut">
              <a:rPr lang="ru-RU" smtClean="0"/>
              <a:pPr/>
              <a:t>09.07.2019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F7729-14B7-41EB-966F-7EAD32DC86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68965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D176-0D3D-4F3B-A372-B811315EED03}" type="datetimeFigureOut">
              <a:rPr lang="ru-RU" smtClean="0"/>
              <a:pPr/>
              <a:t>09.07.2019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F7729-14B7-41EB-966F-7EAD32DC86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20216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D176-0D3D-4F3B-A372-B811315EED03}" type="datetimeFigureOut">
              <a:rPr lang="ru-RU" smtClean="0"/>
              <a:pPr/>
              <a:t>09.07.2019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F7729-14B7-41EB-966F-7EAD32DC86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45880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D176-0D3D-4F3B-A372-B811315EED03}" type="datetimeFigureOut">
              <a:rPr lang="ru-RU" smtClean="0"/>
              <a:pPr/>
              <a:t>09.07.2019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F7729-14B7-41EB-966F-7EAD32DC86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97787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D176-0D3D-4F3B-A372-B811315EED03}" type="datetimeFigureOut">
              <a:rPr lang="ru-RU" smtClean="0"/>
              <a:pPr/>
              <a:t>09.07.2019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F7729-14B7-41EB-966F-7EAD32DC86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86161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D176-0D3D-4F3B-A372-B811315EED03}" type="datetimeFigureOut">
              <a:rPr lang="ru-RU" smtClean="0"/>
              <a:pPr/>
              <a:t>09.07.2019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F7729-14B7-41EB-966F-7EAD32DC86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8308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D176-0D3D-4F3B-A372-B811315EED03}" type="datetimeFigureOut">
              <a:rPr lang="ru-RU" smtClean="0"/>
              <a:pPr/>
              <a:t>09.07.2019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F7729-14B7-41EB-966F-7EAD32DC86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25872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9D176-0D3D-4F3B-A372-B811315EED03}" type="datetimeFigureOut">
              <a:rPr lang="ru-RU" smtClean="0"/>
              <a:pPr/>
              <a:t>09.07.2019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F7729-14B7-41EB-966F-7EAD32DC86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79481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9D176-0D3D-4F3B-A372-B811315EED03}" type="datetimeFigureOut">
              <a:rPr lang="ru-RU" smtClean="0"/>
              <a:pPr/>
              <a:t>09.07.2019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7F7729-14B7-41EB-966F-7EAD32DC86D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0224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tiff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gif"/><Relationship Id="rId4" Type="http://schemas.openxmlformats.org/officeDocument/2006/relationships/image" Target="../media/image4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31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5384" y="1693302"/>
            <a:ext cx="3733018" cy="2653845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Заголовок 1"/>
          <p:cNvSpPr txBox="1">
            <a:spLocks/>
          </p:cNvSpPr>
          <p:nvPr/>
        </p:nvSpPr>
        <p:spPr>
          <a:xfrm>
            <a:off x="5051684" y="1748921"/>
            <a:ext cx="3672591" cy="2703160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630238" lvl="0">
              <a:spcBef>
                <a:spcPct val="0"/>
              </a:spcBef>
              <a:defRPr/>
            </a:pPr>
            <a:r>
              <a:rPr kumimoji="0" lang="ru-RU" sz="3300" b="1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УСКОРИТЕЛЬ ВАШЕГО АГРАРНОГО БИЗНЕСА</a:t>
            </a:r>
            <a:endParaRPr kumimoji="0" lang="ru-RU" sz="3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321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Заголовок 1">
            <a:extLst>
              <a:ext uri="{FF2B5EF4-FFF2-40B4-BE49-F238E27FC236}">
                <a16:creationId xmlns="" xmlns:a16="http://schemas.microsoft.com/office/drawing/2014/main" id="{562E6C13-2858-4F41-9E94-1F4F95EA10DF}"/>
              </a:ext>
            </a:extLst>
          </p:cNvPr>
          <p:cNvSpPr txBox="1">
            <a:spLocks/>
          </p:cNvSpPr>
          <p:nvPr/>
        </p:nvSpPr>
        <p:spPr>
          <a:xfrm>
            <a:off x="535769" y="1391436"/>
            <a:ext cx="65436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i="1" dirty="0">
                <a:latin typeface="Century Gothic" panose="020B0502020202020204" pitchFamily="34" charset="0"/>
              </a:rPr>
              <a:t>Семена и плоды масличных культур, в том числе соя</a:t>
            </a:r>
            <a:endParaRPr lang="uk-UA" sz="2000" dirty="0">
              <a:latin typeface="Century Gothic" panose="020B0502020202020204" pitchFamily="34" charset="0"/>
            </a:endParaRPr>
          </a:p>
        </p:txBody>
      </p:sp>
      <p:graphicFrame>
        <p:nvGraphicFramePr>
          <p:cNvPr id="31" name="Таблиця 4">
            <a:extLst>
              <a:ext uri="{FF2B5EF4-FFF2-40B4-BE49-F238E27FC236}">
                <a16:creationId xmlns="" xmlns:a16="http://schemas.microsoft.com/office/drawing/2014/main" id="{4145EBD9-2A7A-42E2-BCEA-D26AB05A3B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660748155"/>
              </p:ext>
            </p:extLst>
          </p:nvPr>
        </p:nvGraphicFramePr>
        <p:xfrm>
          <a:off x="534343" y="2837042"/>
          <a:ext cx="807524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2792">
                  <a:extLst>
                    <a:ext uri="{9D8B030D-6E8A-4147-A177-3AD203B41FA5}">
                      <a16:colId xmlns="" xmlns:a16="http://schemas.microsoft.com/office/drawing/2014/main" val="582523343"/>
                    </a:ext>
                  </a:extLst>
                </a:gridCol>
                <a:gridCol w="4032448">
                  <a:extLst>
                    <a:ext uri="{9D8B030D-6E8A-4147-A177-3AD203B41FA5}">
                      <a16:colId xmlns="" xmlns:a16="http://schemas.microsoft.com/office/drawing/2014/main" val="14862043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Назва продукту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/>
                        <a:t>Обсяг, </a:t>
                      </a:r>
                      <a:r>
                        <a:rPr lang="uk-UA" dirty="0" err="1"/>
                        <a:t>тонн</a:t>
                      </a:r>
                      <a:r>
                        <a:rPr lang="uk-UA" dirty="0"/>
                        <a:t> (оціночний)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7772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Соя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13 269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23539038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Насіння ріпаку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12 500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480980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Насіння соняшника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11 000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2201698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Насіння гарбузу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3751353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Насіння люпину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17487030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Насіння льону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2288755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Насіння гірчиці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3886694377"/>
                  </a:ext>
                </a:extLst>
              </a:tr>
            </a:tbl>
          </a:graphicData>
        </a:graphic>
      </p:graphicFrame>
      <p:sp>
        <p:nvSpPr>
          <p:cNvPr id="35" name="Заголовок 1">
            <a:extLst>
              <a:ext uri="{FF2B5EF4-FFF2-40B4-BE49-F238E27FC236}">
                <a16:creationId xmlns="" xmlns:a16="http://schemas.microsoft.com/office/drawing/2014/main" id="{0FB354B1-FCB3-42A5-9ECE-34F2B94FE32E}"/>
              </a:ext>
            </a:extLst>
          </p:cNvPr>
          <p:cNvSpPr txBox="1">
            <a:spLocks/>
          </p:cNvSpPr>
          <p:nvPr/>
        </p:nvSpPr>
        <p:spPr>
          <a:xfrm>
            <a:off x="252936" y="7931275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</p:spTree>
    <p:extLst>
      <p:ext uri="{BB962C8B-B14F-4D97-AF65-F5344CB8AC3E}">
        <p14:creationId xmlns:p14="http://schemas.microsoft.com/office/powerpoint/2010/main" xmlns="" val="86817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5241430"/>
              </p:ext>
            </p:extLst>
          </p:nvPr>
        </p:nvGraphicFramePr>
        <p:xfrm>
          <a:off x="895350" y="2041523"/>
          <a:ext cx="7039070" cy="43592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3964"/>
                <a:gridCol w="3515106"/>
              </a:tblGrid>
              <a:tr h="317592">
                <a:tc>
                  <a:txBody>
                    <a:bodyPr/>
                    <a:lstStyle/>
                    <a:p>
                      <a:r>
                        <a:rPr lang="uk-UA" sz="1500" dirty="0"/>
                        <a:t>Назва продукту</a:t>
                      </a:r>
                    </a:p>
                  </a:txBody>
                  <a:tcPr marL="78310" marR="78310" marT="39155" marB="3915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500" dirty="0"/>
                        <a:t>Обсяг, </a:t>
                      </a:r>
                      <a:r>
                        <a:rPr lang="uk-UA" sz="1500" dirty="0" err="1"/>
                        <a:t>тонн</a:t>
                      </a:r>
                      <a:r>
                        <a:rPr lang="uk-UA" sz="1500" dirty="0"/>
                        <a:t> (оціночний)</a:t>
                      </a:r>
                    </a:p>
                  </a:txBody>
                  <a:tcPr marL="78310" marR="78310" marT="39155" marB="39155"/>
                </a:tc>
              </a:tr>
              <a:tr h="317592">
                <a:tc>
                  <a:txBody>
                    <a:bodyPr/>
                    <a:lstStyle/>
                    <a:p>
                      <a:r>
                        <a:rPr lang="uk-UA" sz="1500" dirty="0"/>
                        <a:t>Яблука свіжі</a:t>
                      </a:r>
                    </a:p>
                  </a:txBody>
                  <a:tcPr marL="78310" marR="78310" marT="39155" marB="39155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4 400</a:t>
                      </a:r>
                    </a:p>
                  </a:txBody>
                  <a:tcPr marL="5439" marR="5439" marT="5439" marB="0" anchor="ctr"/>
                </a:tc>
              </a:tr>
              <a:tr h="317592">
                <a:tc>
                  <a:txBody>
                    <a:bodyPr/>
                    <a:lstStyle/>
                    <a:p>
                      <a:r>
                        <a:rPr lang="uk-UA" sz="1500" dirty="0"/>
                        <a:t>Яблучні вижимки</a:t>
                      </a:r>
                    </a:p>
                  </a:txBody>
                  <a:tcPr marL="78310" marR="78310" marT="39155" marB="39155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170</a:t>
                      </a:r>
                    </a:p>
                  </a:txBody>
                  <a:tcPr marL="5439" marR="5439" marT="5439" marB="0" anchor="ctr"/>
                </a:tc>
              </a:tr>
              <a:tr h="317592">
                <a:tc>
                  <a:txBody>
                    <a:bodyPr/>
                    <a:lstStyle/>
                    <a:p>
                      <a:r>
                        <a:rPr lang="uk-UA" sz="1500" dirty="0"/>
                        <a:t>Чорниця заморожена</a:t>
                      </a:r>
                    </a:p>
                  </a:txBody>
                  <a:tcPr marL="78310" marR="78310" marT="39155" marB="39155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5 000</a:t>
                      </a:r>
                    </a:p>
                  </a:txBody>
                  <a:tcPr marL="5439" marR="5439" marT="5439" marB="0" anchor="ctr"/>
                </a:tc>
              </a:tr>
              <a:tr h="317592">
                <a:tc>
                  <a:txBody>
                    <a:bodyPr/>
                    <a:lstStyle/>
                    <a:p>
                      <a:r>
                        <a:rPr lang="uk-UA" sz="1500" dirty="0"/>
                        <a:t>Бузина заморожена (ягоди)</a:t>
                      </a:r>
                    </a:p>
                  </a:txBody>
                  <a:tcPr marL="78310" marR="78310" marT="39155" marB="39155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800</a:t>
                      </a:r>
                    </a:p>
                  </a:txBody>
                  <a:tcPr marL="5439" marR="5439" marT="5439" marB="0" anchor="ctr"/>
                </a:tc>
              </a:tr>
              <a:tr h="317592">
                <a:tc>
                  <a:txBody>
                    <a:bodyPr/>
                    <a:lstStyle/>
                    <a:p>
                      <a:r>
                        <a:rPr lang="uk-UA" sz="1500" dirty="0"/>
                        <a:t>Малина заморожена</a:t>
                      </a:r>
                    </a:p>
                  </a:txBody>
                  <a:tcPr marL="78310" marR="78310" marT="39155" marB="39155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470</a:t>
                      </a:r>
                    </a:p>
                  </a:txBody>
                  <a:tcPr marL="5439" marR="5439" marT="5439" marB="0" anchor="ctr"/>
                </a:tc>
              </a:tr>
              <a:tr h="317592">
                <a:tc>
                  <a:txBody>
                    <a:bodyPr/>
                    <a:lstStyle/>
                    <a:p>
                      <a:r>
                        <a:rPr lang="uk-UA" sz="1500" dirty="0"/>
                        <a:t>Ожина заморожена</a:t>
                      </a:r>
                    </a:p>
                  </a:txBody>
                  <a:tcPr marL="78310" marR="78310" marT="39155" marB="39155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420</a:t>
                      </a:r>
                    </a:p>
                  </a:txBody>
                  <a:tcPr marL="5439" marR="5439" marT="5439" marB="0" anchor="ctr"/>
                </a:tc>
              </a:tr>
              <a:tr h="317592">
                <a:tc>
                  <a:txBody>
                    <a:bodyPr/>
                    <a:lstStyle/>
                    <a:p>
                      <a:r>
                        <a:rPr lang="uk-UA" sz="1500" dirty="0"/>
                        <a:t>Журавлина заморожена</a:t>
                      </a:r>
                    </a:p>
                  </a:txBody>
                  <a:tcPr marL="78310" marR="78310" marT="39155" marB="39155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380</a:t>
                      </a:r>
                    </a:p>
                  </a:txBody>
                  <a:tcPr marL="5439" marR="5439" marT="5439" marB="0" anchor="ctr"/>
                </a:tc>
              </a:tr>
              <a:tr h="317592">
                <a:tc>
                  <a:txBody>
                    <a:bodyPr/>
                    <a:lstStyle/>
                    <a:p>
                      <a:r>
                        <a:rPr lang="uk-UA" sz="1500" dirty="0"/>
                        <a:t>Шипшина заморожена</a:t>
                      </a:r>
                    </a:p>
                  </a:txBody>
                  <a:tcPr marL="78310" marR="78310" marT="39155" marB="39155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300</a:t>
                      </a:r>
                    </a:p>
                  </a:txBody>
                  <a:tcPr marL="5439" marR="5439" marT="5439" marB="0" anchor="ctr"/>
                </a:tc>
              </a:tr>
              <a:tr h="317592">
                <a:tc>
                  <a:txBody>
                    <a:bodyPr/>
                    <a:lstStyle/>
                    <a:p>
                      <a:r>
                        <a:rPr lang="uk-UA" sz="1500" dirty="0" err="1"/>
                        <a:t>Аронія</a:t>
                      </a:r>
                      <a:r>
                        <a:rPr lang="uk-UA" sz="1500" dirty="0"/>
                        <a:t> заморожена</a:t>
                      </a:r>
                    </a:p>
                  </a:txBody>
                  <a:tcPr marL="78310" marR="78310" marT="39155" marB="39155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280</a:t>
                      </a:r>
                    </a:p>
                  </a:txBody>
                  <a:tcPr marL="5439" marR="5439" marT="5439" marB="0" anchor="ctr"/>
                </a:tc>
              </a:tr>
              <a:tr h="317592">
                <a:tc>
                  <a:txBody>
                    <a:bodyPr/>
                    <a:lstStyle/>
                    <a:p>
                      <a:r>
                        <a:rPr lang="uk-UA" sz="1500" dirty="0"/>
                        <a:t>Брусниця заморожена</a:t>
                      </a:r>
                    </a:p>
                  </a:txBody>
                  <a:tcPr marL="78310" marR="78310" marT="39155" marB="39155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270</a:t>
                      </a:r>
                    </a:p>
                  </a:txBody>
                  <a:tcPr marL="5439" marR="5439" marT="5439" marB="0" anchor="ctr"/>
                </a:tc>
              </a:tr>
              <a:tr h="317592">
                <a:tc>
                  <a:txBody>
                    <a:bodyPr/>
                    <a:lstStyle/>
                    <a:p>
                      <a:r>
                        <a:rPr lang="uk-UA" sz="1500" dirty="0"/>
                        <a:t>Ядро горіху волоського</a:t>
                      </a:r>
                    </a:p>
                  </a:txBody>
                  <a:tcPr marL="78310" marR="78310" marT="39155" marB="39155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5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330</a:t>
                      </a:r>
                    </a:p>
                  </a:txBody>
                  <a:tcPr marL="5439" marR="5439" marT="5439" marB="0" anchor="ctr"/>
                </a:tc>
              </a:tr>
              <a:tr h="548172">
                <a:tc gridSpan="2">
                  <a:txBody>
                    <a:bodyPr/>
                    <a:lstStyle/>
                    <a:p>
                      <a:r>
                        <a:rPr lang="uk-UA" sz="1500" dirty="0"/>
                        <a:t>Інше:  заморожені ягоди (терен, обліпиха, суниця садова та лісова тощо), сушені ягоди, кавуни тощо</a:t>
                      </a:r>
                    </a:p>
                  </a:txBody>
                  <a:tcPr marL="78310" marR="78310" marT="39155" marB="39155"/>
                </a:tc>
                <a:tc hMerge="1">
                  <a:txBody>
                    <a:bodyPr/>
                    <a:lstStyle/>
                    <a:p>
                      <a:endParaRPr lang="uk-UA" dirty="0"/>
                    </a:p>
                  </a:txBody>
                  <a:tcPr marL="6350" marR="6350" marT="6350" marB="0" anchor="ctr"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906494" y="1228699"/>
            <a:ext cx="38234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>
                <a:latin typeface="Century Gothic" panose="020B0502020202020204" pitchFamily="34" charset="0"/>
              </a:rPr>
              <a:t>Фрукты, свежие и сушеные</a:t>
            </a:r>
          </a:p>
        </p:txBody>
      </p:sp>
    </p:spTree>
    <p:extLst>
      <p:ext uri="{BB962C8B-B14F-4D97-AF65-F5344CB8AC3E}">
        <p14:creationId xmlns:p14="http://schemas.microsoft.com/office/powerpoint/2010/main" xmlns="" val="3590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556067" y="1514433"/>
            <a:ext cx="23439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 smtClean="0">
                <a:latin typeface="Century Gothic" panose="020B0502020202020204" pitchFamily="34" charset="0"/>
              </a:rPr>
              <a:t>Фруктовые соки</a:t>
            </a:r>
            <a:endParaRPr lang="ru-RU" sz="2000" b="1" i="1" dirty="0">
              <a:latin typeface="Century Gothic" panose="020B0502020202020204" pitchFamily="34" charset="0"/>
            </a:endParaRPr>
          </a:p>
        </p:txBody>
      </p:sp>
      <p:graphicFrame>
        <p:nvGraphicFramePr>
          <p:cNvPr id="35" name="Таблиця 4">
            <a:extLst>
              <a:ext uri="{FF2B5EF4-FFF2-40B4-BE49-F238E27FC236}">
                <a16:creationId xmlns="" xmlns:a16="http://schemas.microsoft.com/office/drawing/2014/main" id="{4145EBD9-2A7A-42E2-BCEA-D26AB05A3B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143165863"/>
              </p:ext>
            </p:extLst>
          </p:nvPr>
        </p:nvGraphicFramePr>
        <p:xfrm>
          <a:off x="494620" y="2311400"/>
          <a:ext cx="8147248" cy="73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="" xmlns:a16="http://schemas.microsoft.com/office/drawing/2014/main" val="582523343"/>
                    </a:ext>
                  </a:extLst>
                </a:gridCol>
                <a:gridCol w="4032448">
                  <a:extLst>
                    <a:ext uri="{9D8B030D-6E8A-4147-A177-3AD203B41FA5}">
                      <a16:colId xmlns="" xmlns:a16="http://schemas.microsoft.com/office/drawing/2014/main" val="24524706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Назва продукту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/>
                        <a:t>Обсяг, </a:t>
                      </a:r>
                      <a:r>
                        <a:rPr lang="uk-UA" dirty="0" err="1"/>
                        <a:t>тонн</a:t>
                      </a:r>
                      <a:r>
                        <a:rPr lang="uk-UA" dirty="0"/>
                        <a:t> (оціночний)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7772528"/>
                  </a:ext>
                </a:extLst>
              </a:tr>
              <a:tr h="252616">
                <a:tc>
                  <a:txBody>
                    <a:bodyPr/>
                    <a:lstStyle/>
                    <a:p>
                      <a:r>
                        <a:rPr lang="uk-UA" dirty="0"/>
                        <a:t>Яблучний сік (концентрат)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5 000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53903804"/>
                  </a:ext>
                </a:extLst>
              </a:tr>
            </a:tbl>
          </a:graphicData>
        </a:graphic>
      </p:graphicFrame>
      <p:sp>
        <p:nvSpPr>
          <p:cNvPr id="36" name="Заголовок 1">
            <a:extLst>
              <a:ext uri="{FF2B5EF4-FFF2-40B4-BE49-F238E27FC236}">
                <a16:creationId xmlns="" xmlns:a16="http://schemas.microsoft.com/office/drawing/2014/main" id="{579F23A9-61C5-43E7-B978-EFB1911FBF8C}"/>
              </a:ext>
            </a:extLst>
          </p:cNvPr>
          <p:cNvSpPr txBox="1">
            <a:spLocks/>
          </p:cNvSpPr>
          <p:nvPr/>
        </p:nvSpPr>
        <p:spPr>
          <a:xfrm>
            <a:off x="216932" y="7164537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</p:spTree>
    <p:extLst>
      <p:ext uri="{BB962C8B-B14F-4D97-AF65-F5344CB8AC3E}">
        <p14:creationId xmlns:p14="http://schemas.microsoft.com/office/powerpoint/2010/main" xmlns="" val="117182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535769" y="1405854"/>
            <a:ext cx="46955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>
                <a:latin typeface="Century Gothic" panose="020B0502020202020204" pitchFamily="34" charset="0"/>
              </a:rPr>
              <a:t>Продукция мукомольно-крупяной </a:t>
            </a:r>
            <a:endParaRPr lang="ru-RU" sz="2000" b="1" i="1" dirty="0" smtClean="0">
              <a:latin typeface="Century Gothic" panose="020B0502020202020204" pitchFamily="34" charset="0"/>
            </a:endParaRPr>
          </a:p>
          <a:p>
            <a:r>
              <a:rPr lang="ru-RU" sz="2000" b="1" i="1" dirty="0" smtClean="0">
                <a:latin typeface="Century Gothic" panose="020B0502020202020204" pitchFamily="34" charset="0"/>
              </a:rPr>
              <a:t>промышленности</a:t>
            </a:r>
            <a:endParaRPr lang="ru-RU" sz="2000" b="1" i="1" dirty="0">
              <a:latin typeface="Century Gothic" panose="020B0502020202020204" pitchFamily="34" charset="0"/>
            </a:endParaRPr>
          </a:p>
        </p:txBody>
      </p:sp>
      <p:sp>
        <p:nvSpPr>
          <p:cNvPr id="36" name="Заголовок 1">
            <a:extLst>
              <a:ext uri="{FF2B5EF4-FFF2-40B4-BE49-F238E27FC236}">
                <a16:creationId xmlns="" xmlns:a16="http://schemas.microsoft.com/office/drawing/2014/main" id="{579F23A9-61C5-43E7-B978-EFB1911FBF8C}"/>
              </a:ext>
            </a:extLst>
          </p:cNvPr>
          <p:cNvSpPr txBox="1">
            <a:spLocks/>
          </p:cNvSpPr>
          <p:nvPr/>
        </p:nvSpPr>
        <p:spPr>
          <a:xfrm>
            <a:off x="216932" y="7164537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graphicFrame>
        <p:nvGraphicFramePr>
          <p:cNvPr id="39" name="Таблиця 4">
            <a:extLst>
              <a:ext uri="{FF2B5EF4-FFF2-40B4-BE49-F238E27FC236}">
                <a16:creationId xmlns="" xmlns:a16="http://schemas.microsoft.com/office/drawing/2014/main" id="{4145EBD9-2A7A-42E2-BCEA-D26AB05A3B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623202352"/>
              </p:ext>
            </p:extLst>
          </p:nvPr>
        </p:nvGraphicFramePr>
        <p:xfrm>
          <a:off x="535769" y="2668292"/>
          <a:ext cx="8147248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2792">
                  <a:extLst>
                    <a:ext uri="{9D8B030D-6E8A-4147-A177-3AD203B41FA5}">
                      <a16:colId xmlns="" xmlns:a16="http://schemas.microsoft.com/office/drawing/2014/main" val="582523343"/>
                    </a:ext>
                  </a:extLst>
                </a:gridCol>
                <a:gridCol w="4104456">
                  <a:extLst>
                    <a:ext uri="{9D8B030D-6E8A-4147-A177-3AD203B41FA5}">
                      <a16:colId xmlns="" xmlns:a16="http://schemas.microsoft.com/office/drawing/2014/main" val="9716236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Назва продукту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/>
                        <a:t>Обсяг, </a:t>
                      </a:r>
                      <a:r>
                        <a:rPr lang="uk-UA" dirty="0" err="1"/>
                        <a:t>тонн</a:t>
                      </a:r>
                      <a:r>
                        <a:rPr lang="uk-UA" dirty="0"/>
                        <a:t> (оціночний)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7772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Пшоно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2 800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539038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Вівсяні пластівці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600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376059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Крупа вівсяна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80980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Пшоняні пластівці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51353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Крупа </a:t>
                      </a:r>
                      <a:r>
                        <a:rPr lang="ru-RU" dirty="0" err="1"/>
                        <a:t>гречана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487030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err="1"/>
                        <a:t>Борошно</a:t>
                      </a:r>
                      <a:r>
                        <a:rPr lang="ru-RU" dirty="0"/>
                        <a:t> </a:t>
                      </a:r>
                      <a:r>
                        <a:rPr lang="ru-RU" dirty="0" err="1"/>
                        <a:t>гречане</a:t>
                      </a:r>
                      <a:endParaRPr lang="uk-U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88755520"/>
                  </a:ext>
                </a:extLst>
              </a:tr>
            </a:tbl>
          </a:graphicData>
        </a:graphic>
      </p:graphicFrame>
      <p:sp>
        <p:nvSpPr>
          <p:cNvPr id="40" name="Заголовок 1">
            <a:extLst>
              <a:ext uri="{FF2B5EF4-FFF2-40B4-BE49-F238E27FC236}">
                <a16:creationId xmlns="" xmlns:a16="http://schemas.microsoft.com/office/drawing/2014/main" id="{CD268C9F-6101-43C7-A5F7-B3E169EE4670}"/>
              </a:ext>
            </a:extLst>
          </p:cNvPr>
          <p:cNvSpPr txBox="1">
            <a:spLocks/>
          </p:cNvSpPr>
          <p:nvPr/>
        </p:nvSpPr>
        <p:spPr>
          <a:xfrm>
            <a:off x="156888" y="7806668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</p:spTree>
    <p:extLst>
      <p:ext uri="{BB962C8B-B14F-4D97-AF65-F5344CB8AC3E}">
        <p14:creationId xmlns:p14="http://schemas.microsoft.com/office/powerpoint/2010/main" xmlns="" val="70552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505744" y="1225815"/>
            <a:ext cx="42242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>
                <a:latin typeface="Century Gothic" panose="020B0502020202020204" pitchFamily="34" charset="0"/>
              </a:rPr>
              <a:t>Овощи, свежие, </a:t>
            </a:r>
            <a:r>
              <a:rPr lang="ru-RU" sz="2000" b="1" i="1" dirty="0" smtClean="0">
                <a:latin typeface="Century Gothic" panose="020B0502020202020204" pitchFamily="34" charset="0"/>
              </a:rPr>
              <a:t>охлажденные</a:t>
            </a:r>
          </a:p>
          <a:p>
            <a:r>
              <a:rPr lang="ru-RU" sz="2000" b="1" i="1" dirty="0" smtClean="0">
                <a:latin typeface="Century Gothic" panose="020B0502020202020204" pitchFamily="34" charset="0"/>
              </a:rPr>
              <a:t>или </a:t>
            </a:r>
            <a:r>
              <a:rPr lang="ru-RU" sz="2000" b="1" i="1" dirty="0">
                <a:latin typeface="Century Gothic" panose="020B0502020202020204" pitchFamily="34" charset="0"/>
              </a:rPr>
              <a:t>сушеные</a:t>
            </a:r>
          </a:p>
        </p:txBody>
      </p:sp>
      <p:sp>
        <p:nvSpPr>
          <p:cNvPr id="36" name="Заголовок 1">
            <a:extLst>
              <a:ext uri="{FF2B5EF4-FFF2-40B4-BE49-F238E27FC236}">
                <a16:creationId xmlns="" xmlns:a16="http://schemas.microsoft.com/office/drawing/2014/main" id="{579F23A9-61C5-43E7-B978-EFB1911FBF8C}"/>
              </a:ext>
            </a:extLst>
          </p:cNvPr>
          <p:cNvSpPr txBox="1">
            <a:spLocks/>
          </p:cNvSpPr>
          <p:nvPr/>
        </p:nvSpPr>
        <p:spPr>
          <a:xfrm>
            <a:off x="216932" y="7164537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sp>
        <p:nvSpPr>
          <p:cNvPr id="40" name="Заголовок 1">
            <a:extLst>
              <a:ext uri="{FF2B5EF4-FFF2-40B4-BE49-F238E27FC236}">
                <a16:creationId xmlns="" xmlns:a16="http://schemas.microsoft.com/office/drawing/2014/main" id="{CD268C9F-6101-43C7-A5F7-B3E169EE4670}"/>
              </a:ext>
            </a:extLst>
          </p:cNvPr>
          <p:cNvSpPr txBox="1">
            <a:spLocks/>
          </p:cNvSpPr>
          <p:nvPr/>
        </p:nvSpPr>
        <p:spPr>
          <a:xfrm>
            <a:off x="156888" y="7806668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graphicFrame>
        <p:nvGraphicFramePr>
          <p:cNvPr id="35" name="Таблиця 4">
            <a:extLst>
              <a:ext uri="{FF2B5EF4-FFF2-40B4-BE49-F238E27FC236}">
                <a16:creationId xmlns="" xmlns:a16="http://schemas.microsoft.com/office/drawing/2014/main" id="{4145EBD9-2A7A-42E2-BCEA-D26AB05A3B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502494753"/>
              </p:ext>
            </p:extLst>
          </p:nvPr>
        </p:nvGraphicFramePr>
        <p:xfrm>
          <a:off x="474011" y="2396740"/>
          <a:ext cx="8147248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2792">
                  <a:extLst>
                    <a:ext uri="{9D8B030D-6E8A-4147-A177-3AD203B41FA5}">
                      <a16:colId xmlns="" xmlns:a16="http://schemas.microsoft.com/office/drawing/2014/main" val="582523343"/>
                    </a:ext>
                  </a:extLst>
                </a:gridCol>
                <a:gridCol w="4104456">
                  <a:extLst>
                    <a:ext uri="{9D8B030D-6E8A-4147-A177-3AD203B41FA5}">
                      <a16:colId xmlns="" xmlns:a16="http://schemas.microsoft.com/office/drawing/2014/main" val="24524706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Назва продукту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/>
                        <a:t>Обсяг, </a:t>
                      </a:r>
                      <a:r>
                        <a:rPr lang="uk-UA" dirty="0" err="1"/>
                        <a:t>тонн</a:t>
                      </a:r>
                      <a:r>
                        <a:rPr lang="uk-UA" dirty="0"/>
                        <a:t> (оціночний)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7772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Горох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3 400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23539038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Сочевиця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1375736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Нут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34395987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Гриби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480980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14935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99149" y="1428754"/>
            <a:ext cx="19431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>
                <a:latin typeface="Century Gothic" panose="020B0502020202020204" pitchFamily="34" charset="0"/>
              </a:rPr>
              <a:t>Жмых / шрот</a:t>
            </a:r>
          </a:p>
        </p:txBody>
      </p:sp>
      <p:sp>
        <p:nvSpPr>
          <p:cNvPr id="36" name="Заголовок 1">
            <a:extLst>
              <a:ext uri="{FF2B5EF4-FFF2-40B4-BE49-F238E27FC236}">
                <a16:creationId xmlns="" xmlns:a16="http://schemas.microsoft.com/office/drawing/2014/main" id="{579F23A9-61C5-43E7-B978-EFB1911FBF8C}"/>
              </a:ext>
            </a:extLst>
          </p:cNvPr>
          <p:cNvSpPr txBox="1">
            <a:spLocks/>
          </p:cNvSpPr>
          <p:nvPr/>
        </p:nvSpPr>
        <p:spPr>
          <a:xfrm>
            <a:off x="216932" y="7164537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sp>
        <p:nvSpPr>
          <p:cNvPr id="40" name="Заголовок 1">
            <a:extLst>
              <a:ext uri="{FF2B5EF4-FFF2-40B4-BE49-F238E27FC236}">
                <a16:creationId xmlns="" xmlns:a16="http://schemas.microsoft.com/office/drawing/2014/main" id="{CD268C9F-6101-43C7-A5F7-B3E169EE4670}"/>
              </a:ext>
            </a:extLst>
          </p:cNvPr>
          <p:cNvSpPr txBox="1">
            <a:spLocks/>
          </p:cNvSpPr>
          <p:nvPr/>
        </p:nvSpPr>
        <p:spPr>
          <a:xfrm>
            <a:off x="156888" y="7806668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graphicFrame>
        <p:nvGraphicFramePr>
          <p:cNvPr id="39" name="Таблиця 4">
            <a:extLst>
              <a:ext uri="{FF2B5EF4-FFF2-40B4-BE49-F238E27FC236}">
                <a16:creationId xmlns="" xmlns:a16="http://schemas.microsoft.com/office/drawing/2014/main" id="{4145EBD9-2A7A-42E2-BCEA-D26AB05A3B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569481676"/>
              </p:ext>
            </p:extLst>
          </p:nvPr>
        </p:nvGraphicFramePr>
        <p:xfrm>
          <a:off x="434576" y="2451100"/>
          <a:ext cx="814724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="" xmlns:a16="http://schemas.microsoft.com/office/drawing/2014/main" val="582523343"/>
                    </a:ext>
                  </a:extLst>
                </a:gridCol>
                <a:gridCol w="4032448">
                  <a:extLst>
                    <a:ext uri="{9D8B030D-6E8A-4147-A177-3AD203B41FA5}">
                      <a16:colId xmlns="" xmlns:a16="http://schemas.microsoft.com/office/drawing/2014/main" val="9716236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Назва продукту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/>
                        <a:t>Обсяг, </a:t>
                      </a:r>
                      <a:r>
                        <a:rPr lang="uk-UA" dirty="0" err="1"/>
                        <a:t>тонн</a:t>
                      </a:r>
                      <a:r>
                        <a:rPr lang="uk-UA" dirty="0"/>
                        <a:t> (оціночний)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7772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Макуха соняшникова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1 500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53903804"/>
                  </a:ext>
                </a:extLst>
              </a:tr>
            </a:tbl>
          </a:graphicData>
        </a:graphic>
      </p:graphicFrame>
      <p:sp>
        <p:nvSpPr>
          <p:cNvPr id="41" name="Заголовок 1">
            <a:extLst>
              <a:ext uri="{FF2B5EF4-FFF2-40B4-BE49-F238E27FC236}">
                <a16:creationId xmlns="" xmlns:a16="http://schemas.microsoft.com/office/drawing/2014/main" id="{089893B0-2FDF-4336-AB5D-9141F0FD8AD2}"/>
              </a:ext>
            </a:extLst>
          </p:cNvPr>
          <p:cNvSpPr txBox="1">
            <a:spLocks/>
          </p:cNvSpPr>
          <p:nvPr/>
        </p:nvSpPr>
        <p:spPr>
          <a:xfrm>
            <a:off x="156888" y="7304237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</p:spTree>
    <p:extLst>
      <p:ext uri="{BB962C8B-B14F-4D97-AF65-F5344CB8AC3E}">
        <p14:creationId xmlns:p14="http://schemas.microsoft.com/office/powerpoint/2010/main" xmlns="" val="292934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505744" y="1225815"/>
            <a:ext cx="11272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 smtClean="0">
                <a:latin typeface="Century Gothic" panose="020B0502020202020204" pitchFamily="34" charset="0"/>
              </a:rPr>
              <a:t>Другое</a:t>
            </a:r>
            <a:endParaRPr lang="ru-RU" sz="2000" b="1" i="1" dirty="0">
              <a:latin typeface="Century Gothic" panose="020B0502020202020204" pitchFamily="34" charset="0"/>
            </a:endParaRPr>
          </a:p>
        </p:txBody>
      </p:sp>
      <p:sp>
        <p:nvSpPr>
          <p:cNvPr id="36" name="Заголовок 1">
            <a:extLst>
              <a:ext uri="{FF2B5EF4-FFF2-40B4-BE49-F238E27FC236}">
                <a16:creationId xmlns="" xmlns:a16="http://schemas.microsoft.com/office/drawing/2014/main" id="{579F23A9-61C5-43E7-B978-EFB1911FBF8C}"/>
              </a:ext>
            </a:extLst>
          </p:cNvPr>
          <p:cNvSpPr txBox="1">
            <a:spLocks/>
          </p:cNvSpPr>
          <p:nvPr/>
        </p:nvSpPr>
        <p:spPr>
          <a:xfrm>
            <a:off x="216932" y="7164537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sp>
        <p:nvSpPr>
          <p:cNvPr id="40" name="Заголовок 1">
            <a:extLst>
              <a:ext uri="{FF2B5EF4-FFF2-40B4-BE49-F238E27FC236}">
                <a16:creationId xmlns="" xmlns:a16="http://schemas.microsoft.com/office/drawing/2014/main" id="{CD268C9F-6101-43C7-A5F7-B3E169EE4670}"/>
              </a:ext>
            </a:extLst>
          </p:cNvPr>
          <p:cNvSpPr txBox="1">
            <a:spLocks/>
          </p:cNvSpPr>
          <p:nvPr/>
        </p:nvSpPr>
        <p:spPr>
          <a:xfrm>
            <a:off x="156888" y="7806668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graphicFrame>
        <p:nvGraphicFramePr>
          <p:cNvPr id="31" name="Таблиця 4">
            <a:extLst>
              <a:ext uri="{FF2B5EF4-FFF2-40B4-BE49-F238E27FC236}">
                <a16:creationId xmlns="" xmlns:a16="http://schemas.microsoft.com/office/drawing/2014/main" id="{4145EBD9-2A7A-42E2-BCEA-D26AB05A3B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373709393"/>
              </p:ext>
            </p:extLst>
          </p:nvPr>
        </p:nvGraphicFramePr>
        <p:xfrm>
          <a:off x="458616" y="2146300"/>
          <a:ext cx="8219256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="" xmlns:a16="http://schemas.microsoft.com/office/drawing/2014/main" val="582523343"/>
                    </a:ext>
                  </a:extLst>
                </a:gridCol>
                <a:gridCol w="4104456">
                  <a:extLst>
                    <a:ext uri="{9D8B030D-6E8A-4147-A177-3AD203B41FA5}">
                      <a16:colId xmlns="" xmlns:a16="http://schemas.microsoft.com/office/drawing/2014/main" val="24524706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Назва продукту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/>
                        <a:t>Обсяг, </a:t>
                      </a:r>
                      <a:r>
                        <a:rPr lang="uk-UA" dirty="0" err="1"/>
                        <a:t>тонн</a:t>
                      </a:r>
                      <a:r>
                        <a:rPr lang="uk-UA" dirty="0"/>
                        <a:t> (оціночний)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7772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uk-UA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Олія соняшникова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uk-UA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1 000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23539038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uk-UA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Соєва олія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uk-UA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1246271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uk-UA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Томатна паста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uk-UA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480980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uk-UA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Мед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uk-UA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3751353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uk-UA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Морозиво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uk-UA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17487030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54459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729198" y="1015394"/>
            <a:ext cx="51587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>
                <a:latin typeface="Century Gothic" panose="020B0502020202020204" pitchFamily="34" charset="0"/>
              </a:rPr>
              <a:t>Топ 10 стран-импортеров </a:t>
            </a:r>
            <a:endParaRPr lang="ru-RU" sz="2000" b="1" i="1" dirty="0" smtClean="0">
              <a:latin typeface="Century Gothic" panose="020B0502020202020204" pitchFamily="34" charset="0"/>
            </a:endParaRPr>
          </a:p>
          <a:p>
            <a:r>
              <a:rPr lang="ru-RU" sz="2000" b="1" i="1" dirty="0" smtClean="0">
                <a:latin typeface="Century Gothic" panose="020B0502020202020204" pitchFamily="34" charset="0"/>
              </a:rPr>
              <a:t>украинской </a:t>
            </a:r>
            <a:r>
              <a:rPr lang="ru-RU" sz="2000" b="1" i="1" dirty="0">
                <a:latin typeface="Century Gothic" panose="020B0502020202020204" pitchFamily="34" charset="0"/>
              </a:rPr>
              <a:t>органической продукции</a:t>
            </a:r>
          </a:p>
        </p:txBody>
      </p:sp>
      <p:sp>
        <p:nvSpPr>
          <p:cNvPr id="36" name="Заголовок 1">
            <a:extLst>
              <a:ext uri="{FF2B5EF4-FFF2-40B4-BE49-F238E27FC236}">
                <a16:creationId xmlns="" xmlns:a16="http://schemas.microsoft.com/office/drawing/2014/main" id="{579F23A9-61C5-43E7-B978-EFB1911FBF8C}"/>
              </a:ext>
            </a:extLst>
          </p:cNvPr>
          <p:cNvSpPr txBox="1">
            <a:spLocks/>
          </p:cNvSpPr>
          <p:nvPr/>
        </p:nvSpPr>
        <p:spPr>
          <a:xfrm>
            <a:off x="216932" y="7164537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sp>
        <p:nvSpPr>
          <p:cNvPr id="40" name="Заголовок 1">
            <a:extLst>
              <a:ext uri="{FF2B5EF4-FFF2-40B4-BE49-F238E27FC236}">
                <a16:creationId xmlns="" xmlns:a16="http://schemas.microsoft.com/office/drawing/2014/main" id="{CD268C9F-6101-43C7-A5F7-B3E169EE4670}"/>
              </a:ext>
            </a:extLst>
          </p:cNvPr>
          <p:cNvSpPr txBox="1">
            <a:spLocks/>
          </p:cNvSpPr>
          <p:nvPr/>
        </p:nvSpPr>
        <p:spPr>
          <a:xfrm>
            <a:off x="156888" y="7806668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graphicFrame>
        <p:nvGraphicFramePr>
          <p:cNvPr id="31" name="Таблиця 4">
            <a:extLst>
              <a:ext uri="{FF2B5EF4-FFF2-40B4-BE49-F238E27FC236}">
                <a16:creationId xmlns="" xmlns:a16="http://schemas.microsoft.com/office/drawing/2014/main" id="{54D94DF0-3792-4D94-9FB8-FA2C930101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309207043"/>
              </p:ext>
            </p:extLst>
          </p:nvPr>
        </p:nvGraphicFramePr>
        <p:xfrm>
          <a:off x="726494" y="1933701"/>
          <a:ext cx="7683500" cy="4410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036">
                  <a:extLst>
                    <a:ext uri="{9D8B030D-6E8A-4147-A177-3AD203B41FA5}">
                      <a16:colId xmlns="" xmlns:a16="http://schemas.microsoft.com/office/drawing/2014/main" val="2758699787"/>
                    </a:ext>
                  </a:extLst>
                </a:gridCol>
                <a:gridCol w="2423488">
                  <a:extLst>
                    <a:ext uri="{9D8B030D-6E8A-4147-A177-3AD203B41FA5}">
                      <a16:colId xmlns="" xmlns:a16="http://schemas.microsoft.com/office/drawing/2014/main" val="3391060096"/>
                    </a:ext>
                  </a:extLst>
                </a:gridCol>
                <a:gridCol w="2423488">
                  <a:extLst>
                    <a:ext uri="{9D8B030D-6E8A-4147-A177-3AD203B41FA5}">
                      <a16:colId xmlns="" xmlns:a16="http://schemas.microsoft.com/office/drawing/2014/main" val="192257017"/>
                    </a:ext>
                  </a:extLst>
                </a:gridCol>
                <a:gridCol w="2423488">
                  <a:extLst>
                    <a:ext uri="{9D8B030D-6E8A-4147-A177-3AD203B41FA5}">
                      <a16:colId xmlns="" xmlns:a16="http://schemas.microsoft.com/office/drawing/2014/main" val="2625338913"/>
                    </a:ext>
                  </a:extLst>
                </a:gridCol>
              </a:tblGrid>
              <a:tr h="597606">
                <a:tc>
                  <a:txBody>
                    <a:bodyPr/>
                    <a:lstStyle/>
                    <a:p>
                      <a:endParaRPr lang="uk-UA" sz="1700" dirty="0"/>
                    </a:p>
                  </a:txBody>
                  <a:tcPr marL="85372" marR="85372" marT="42686" marB="42686"/>
                </a:tc>
                <a:tc>
                  <a:txBody>
                    <a:bodyPr/>
                    <a:lstStyle/>
                    <a:p>
                      <a:r>
                        <a:rPr lang="uk-UA" sz="1700" dirty="0"/>
                        <a:t>Країна</a:t>
                      </a:r>
                    </a:p>
                  </a:txBody>
                  <a:tcPr marL="85372" marR="85372" marT="42686" marB="42686"/>
                </a:tc>
                <a:tc>
                  <a:txBody>
                    <a:bodyPr/>
                    <a:lstStyle/>
                    <a:p>
                      <a:r>
                        <a:rPr lang="uk-UA" sz="1700" dirty="0"/>
                        <a:t>Обсяг, </a:t>
                      </a:r>
                      <a:r>
                        <a:rPr lang="uk-UA" sz="1700" dirty="0" err="1"/>
                        <a:t>тонн</a:t>
                      </a:r>
                      <a:r>
                        <a:rPr lang="uk-UA" sz="1700" dirty="0"/>
                        <a:t> (оціночний)</a:t>
                      </a:r>
                    </a:p>
                  </a:txBody>
                  <a:tcPr marL="85372" marR="85372" marT="42686" marB="42686"/>
                </a:tc>
                <a:tc>
                  <a:txBody>
                    <a:bodyPr/>
                    <a:lstStyle/>
                    <a:p>
                      <a:r>
                        <a:rPr lang="uk-UA" sz="1700" dirty="0"/>
                        <a:t>Вартість, тис. євро (оціночна)</a:t>
                      </a:r>
                    </a:p>
                  </a:txBody>
                  <a:tcPr marL="85372" marR="85372" marT="42686" marB="42686"/>
                </a:tc>
                <a:extLst>
                  <a:ext uri="{0D108BD9-81ED-4DB2-BD59-A6C34878D82A}">
                    <a16:rowId xmlns="" xmlns:a16="http://schemas.microsoft.com/office/drawing/2014/main" val="2890832672"/>
                  </a:ext>
                </a:extLst>
              </a:tr>
              <a:tr h="346232">
                <a:tc>
                  <a:txBody>
                    <a:bodyPr/>
                    <a:lstStyle/>
                    <a:p>
                      <a:r>
                        <a:rPr lang="uk-UA" sz="1700" dirty="0"/>
                        <a:t>1</a:t>
                      </a:r>
                    </a:p>
                  </a:txBody>
                  <a:tcPr marL="85372" marR="85372" marT="42686" marB="42686"/>
                </a:tc>
                <a:tc>
                  <a:txBody>
                    <a:bodyPr/>
                    <a:lstStyle/>
                    <a:p>
                      <a:r>
                        <a:rPr lang="uk-UA" sz="1700" dirty="0"/>
                        <a:t>Нідерланди</a:t>
                      </a:r>
                    </a:p>
                  </a:txBody>
                  <a:tcPr marL="85372" marR="85372" marT="42686" marB="42686"/>
                </a:tc>
                <a:tc>
                  <a:txBody>
                    <a:bodyPr/>
                    <a:lstStyle/>
                    <a:p>
                      <a:r>
                        <a:rPr lang="uk-UA" sz="1700" dirty="0"/>
                        <a:t>75 000</a:t>
                      </a:r>
                    </a:p>
                  </a:txBody>
                  <a:tcPr marL="85372" marR="85372" marT="42686" marB="42686"/>
                </a:tc>
                <a:tc>
                  <a:txBody>
                    <a:bodyPr/>
                    <a:lstStyle/>
                    <a:p>
                      <a:r>
                        <a:rPr lang="uk-UA" sz="1700" dirty="0"/>
                        <a:t>20 000</a:t>
                      </a:r>
                    </a:p>
                  </a:txBody>
                  <a:tcPr marL="85372" marR="85372" marT="42686" marB="42686"/>
                </a:tc>
                <a:extLst>
                  <a:ext uri="{0D108BD9-81ED-4DB2-BD59-A6C34878D82A}">
                    <a16:rowId xmlns="" xmlns:a16="http://schemas.microsoft.com/office/drawing/2014/main" val="3590999088"/>
                  </a:ext>
                </a:extLst>
              </a:tr>
              <a:tr h="346232">
                <a:tc>
                  <a:txBody>
                    <a:bodyPr/>
                    <a:lstStyle/>
                    <a:p>
                      <a:r>
                        <a:rPr lang="uk-UA" sz="1700" dirty="0"/>
                        <a:t>2</a:t>
                      </a:r>
                    </a:p>
                  </a:txBody>
                  <a:tcPr marL="85372" marR="85372" marT="42686" marB="42686"/>
                </a:tc>
                <a:tc>
                  <a:txBody>
                    <a:bodyPr/>
                    <a:lstStyle/>
                    <a:p>
                      <a:r>
                        <a:rPr lang="uk-UA" sz="1700" dirty="0"/>
                        <a:t>Німеччина</a:t>
                      </a:r>
                    </a:p>
                  </a:txBody>
                  <a:tcPr marL="85372" marR="85372" marT="42686" marB="42686"/>
                </a:tc>
                <a:tc>
                  <a:txBody>
                    <a:bodyPr/>
                    <a:lstStyle/>
                    <a:p>
                      <a:r>
                        <a:rPr lang="uk-UA" sz="1700" dirty="0"/>
                        <a:t>51 000</a:t>
                      </a:r>
                    </a:p>
                  </a:txBody>
                  <a:tcPr marL="85372" marR="85372" marT="42686" marB="42686"/>
                </a:tc>
                <a:tc>
                  <a:txBody>
                    <a:bodyPr/>
                    <a:lstStyle/>
                    <a:p>
                      <a:r>
                        <a:rPr lang="uk-UA" sz="1700" dirty="0"/>
                        <a:t>24 000</a:t>
                      </a:r>
                    </a:p>
                  </a:txBody>
                  <a:tcPr marL="85372" marR="85372" marT="42686" marB="42686"/>
                </a:tc>
                <a:extLst>
                  <a:ext uri="{0D108BD9-81ED-4DB2-BD59-A6C34878D82A}">
                    <a16:rowId xmlns="" xmlns:a16="http://schemas.microsoft.com/office/drawing/2014/main" val="2065106287"/>
                  </a:ext>
                </a:extLst>
              </a:tr>
              <a:tr h="346232">
                <a:tc>
                  <a:txBody>
                    <a:bodyPr/>
                    <a:lstStyle/>
                    <a:p>
                      <a:r>
                        <a:rPr lang="uk-UA" sz="1700" dirty="0"/>
                        <a:t>3</a:t>
                      </a:r>
                    </a:p>
                  </a:txBody>
                  <a:tcPr marL="85372" marR="85372" marT="42686" marB="42686"/>
                </a:tc>
                <a:tc>
                  <a:txBody>
                    <a:bodyPr/>
                    <a:lstStyle/>
                    <a:p>
                      <a:r>
                        <a:rPr lang="uk-UA" sz="1700" dirty="0"/>
                        <a:t>Литва</a:t>
                      </a:r>
                    </a:p>
                  </a:txBody>
                  <a:tcPr marL="85372" marR="85372" marT="42686" marB="42686"/>
                </a:tc>
                <a:tc>
                  <a:txBody>
                    <a:bodyPr/>
                    <a:lstStyle/>
                    <a:p>
                      <a:r>
                        <a:rPr lang="uk-UA" sz="1700" dirty="0"/>
                        <a:t>31 000</a:t>
                      </a:r>
                    </a:p>
                  </a:txBody>
                  <a:tcPr marL="85372" marR="85372" marT="42686" marB="42686"/>
                </a:tc>
                <a:tc>
                  <a:txBody>
                    <a:bodyPr/>
                    <a:lstStyle/>
                    <a:p>
                      <a:r>
                        <a:rPr lang="uk-UA" sz="1700" dirty="0"/>
                        <a:t>6 000</a:t>
                      </a:r>
                    </a:p>
                  </a:txBody>
                  <a:tcPr marL="85372" marR="85372" marT="42686" marB="42686"/>
                </a:tc>
                <a:extLst>
                  <a:ext uri="{0D108BD9-81ED-4DB2-BD59-A6C34878D82A}">
                    <a16:rowId xmlns="" xmlns:a16="http://schemas.microsoft.com/office/drawing/2014/main" val="3616693601"/>
                  </a:ext>
                </a:extLst>
              </a:tr>
              <a:tr h="346232">
                <a:tc>
                  <a:txBody>
                    <a:bodyPr/>
                    <a:lstStyle/>
                    <a:p>
                      <a:r>
                        <a:rPr lang="uk-UA" sz="1700" dirty="0"/>
                        <a:t>4</a:t>
                      </a:r>
                    </a:p>
                  </a:txBody>
                  <a:tcPr marL="85372" marR="85372" marT="42686" marB="42686"/>
                </a:tc>
                <a:tc>
                  <a:txBody>
                    <a:bodyPr/>
                    <a:lstStyle/>
                    <a:p>
                      <a:r>
                        <a:rPr lang="uk-UA" sz="1700" dirty="0"/>
                        <a:t>Австрія</a:t>
                      </a:r>
                    </a:p>
                  </a:txBody>
                  <a:tcPr marL="85372" marR="85372" marT="42686" marB="42686"/>
                </a:tc>
                <a:tc>
                  <a:txBody>
                    <a:bodyPr/>
                    <a:lstStyle/>
                    <a:p>
                      <a:r>
                        <a:rPr lang="uk-UA" sz="1700" dirty="0"/>
                        <a:t>22 000</a:t>
                      </a:r>
                    </a:p>
                  </a:txBody>
                  <a:tcPr marL="85372" marR="85372" marT="42686" marB="42686"/>
                </a:tc>
                <a:tc>
                  <a:txBody>
                    <a:bodyPr/>
                    <a:lstStyle/>
                    <a:p>
                      <a:r>
                        <a:rPr lang="uk-UA" sz="1700" dirty="0"/>
                        <a:t>11 000</a:t>
                      </a:r>
                    </a:p>
                  </a:txBody>
                  <a:tcPr marL="85372" marR="85372" marT="42686" marB="42686"/>
                </a:tc>
                <a:extLst>
                  <a:ext uri="{0D108BD9-81ED-4DB2-BD59-A6C34878D82A}">
                    <a16:rowId xmlns="" xmlns:a16="http://schemas.microsoft.com/office/drawing/2014/main" val="243251496"/>
                  </a:ext>
                </a:extLst>
              </a:tr>
              <a:tr h="346232">
                <a:tc>
                  <a:txBody>
                    <a:bodyPr/>
                    <a:lstStyle/>
                    <a:p>
                      <a:r>
                        <a:rPr lang="uk-UA" sz="1700" dirty="0"/>
                        <a:t>5</a:t>
                      </a:r>
                    </a:p>
                  </a:txBody>
                  <a:tcPr marL="85372" marR="85372" marT="42686" marB="42686"/>
                </a:tc>
                <a:tc>
                  <a:txBody>
                    <a:bodyPr/>
                    <a:lstStyle/>
                    <a:p>
                      <a:r>
                        <a:rPr lang="uk-UA" sz="1700" dirty="0"/>
                        <a:t>Італія</a:t>
                      </a:r>
                    </a:p>
                  </a:txBody>
                  <a:tcPr marL="85372" marR="85372" marT="42686" marB="42686"/>
                </a:tc>
                <a:tc>
                  <a:txBody>
                    <a:bodyPr/>
                    <a:lstStyle/>
                    <a:p>
                      <a:r>
                        <a:rPr lang="uk-UA" sz="1700" dirty="0"/>
                        <a:t>21 000</a:t>
                      </a:r>
                    </a:p>
                  </a:txBody>
                  <a:tcPr marL="85372" marR="85372" marT="42686" marB="42686"/>
                </a:tc>
                <a:tc>
                  <a:txBody>
                    <a:bodyPr/>
                    <a:lstStyle/>
                    <a:p>
                      <a:r>
                        <a:rPr lang="uk-UA" sz="1700" dirty="0"/>
                        <a:t>8 500</a:t>
                      </a:r>
                    </a:p>
                  </a:txBody>
                  <a:tcPr marL="85372" marR="85372" marT="42686" marB="42686"/>
                </a:tc>
                <a:extLst>
                  <a:ext uri="{0D108BD9-81ED-4DB2-BD59-A6C34878D82A}">
                    <a16:rowId xmlns="" xmlns:a16="http://schemas.microsoft.com/office/drawing/2014/main" val="1637552796"/>
                  </a:ext>
                </a:extLst>
              </a:tr>
              <a:tr h="346232">
                <a:tc>
                  <a:txBody>
                    <a:bodyPr/>
                    <a:lstStyle/>
                    <a:p>
                      <a:r>
                        <a:rPr lang="uk-UA" sz="1700" dirty="0"/>
                        <a:t>6</a:t>
                      </a:r>
                    </a:p>
                  </a:txBody>
                  <a:tcPr marL="85372" marR="85372" marT="42686" marB="42686"/>
                </a:tc>
                <a:tc>
                  <a:txBody>
                    <a:bodyPr/>
                    <a:lstStyle/>
                    <a:p>
                      <a:r>
                        <a:rPr lang="uk-UA" sz="1700" dirty="0"/>
                        <a:t>Франція</a:t>
                      </a:r>
                    </a:p>
                  </a:txBody>
                  <a:tcPr marL="85372" marR="85372" marT="42686" marB="42686"/>
                </a:tc>
                <a:tc>
                  <a:txBody>
                    <a:bodyPr/>
                    <a:lstStyle/>
                    <a:p>
                      <a:r>
                        <a:rPr lang="uk-UA" sz="1700" dirty="0"/>
                        <a:t>13 000</a:t>
                      </a:r>
                    </a:p>
                  </a:txBody>
                  <a:tcPr marL="85372" marR="85372" marT="42686" marB="42686"/>
                </a:tc>
                <a:tc>
                  <a:txBody>
                    <a:bodyPr/>
                    <a:lstStyle/>
                    <a:p>
                      <a:r>
                        <a:rPr lang="uk-UA" sz="1700" dirty="0"/>
                        <a:t>6 000</a:t>
                      </a:r>
                    </a:p>
                  </a:txBody>
                  <a:tcPr marL="85372" marR="85372" marT="42686" marB="42686"/>
                </a:tc>
                <a:extLst>
                  <a:ext uri="{0D108BD9-81ED-4DB2-BD59-A6C34878D82A}">
                    <a16:rowId xmlns="" xmlns:a16="http://schemas.microsoft.com/office/drawing/2014/main" val="1057094280"/>
                  </a:ext>
                </a:extLst>
              </a:tr>
              <a:tr h="346232">
                <a:tc>
                  <a:txBody>
                    <a:bodyPr/>
                    <a:lstStyle/>
                    <a:p>
                      <a:r>
                        <a:rPr lang="uk-UA" sz="1700" dirty="0"/>
                        <a:t>7</a:t>
                      </a:r>
                    </a:p>
                  </a:txBody>
                  <a:tcPr marL="85372" marR="85372" marT="42686" marB="42686"/>
                </a:tc>
                <a:tc>
                  <a:txBody>
                    <a:bodyPr/>
                    <a:lstStyle/>
                    <a:p>
                      <a:r>
                        <a:rPr lang="uk-UA" sz="1700" dirty="0"/>
                        <a:t>Велика Британія</a:t>
                      </a:r>
                    </a:p>
                  </a:txBody>
                  <a:tcPr marL="85372" marR="85372" marT="42686" marB="42686"/>
                </a:tc>
                <a:tc>
                  <a:txBody>
                    <a:bodyPr/>
                    <a:lstStyle/>
                    <a:p>
                      <a:r>
                        <a:rPr lang="uk-UA" sz="1700" dirty="0"/>
                        <a:t>9 000</a:t>
                      </a:r>
                    </a:p>
                  </a:txBody>
                  <a:tcPr marL="85372" marR="85372" marT="42686" marB="42686"/>
                </a:tc>
                <a:tc>
                  <a:txBody>
                    <a:bodyPr/>
                    <a:lstStyle/>
                    <a:p>
                      <a:r>
                        <a:rPr lang="uk-UA" sz="1700" dirty="0"/>
                        <a:t>2 000</a:t>
                      </a:r>
                    </a:p>
                  </a:txBody>
                  <a:tcPr marL="85372" marR="85372" marT="42686" marB="42686"/>
                </a:tc>
                <a:extLst>
                  <a:ext uri="{0D108BD9-81ED-4DB2-BD59-A6C34878D82A}">
                    <a16:rowId xmlns="" xmlns:a16="http://schemas.microsoft.com/office/drawing/2014/main" val="3475950970"/>
                  </a:ext>
                </a:extLst>
              </a:tr>
              <a:tr h="346232">
                <a:tc>
                  <a:txBody>
                    <a:bodyPr/>
                    <a:lstStyle/>
                    <a:p>
                      <a:r>
                        <a:rPr lang="uk-UA" sz="1700" dirty="0"/>
                        <a:t>8</a:t>
                      </a:r>
                    </a:p>
                  </a:txBody>
                  <a:tcPr marL="85372" marR="85372" marT="42686" marB="42686"/>
                </a:tc>
                <a:tc>
                  <a:txBody>
                    <a:bodyPr/>
                    <a:lstStyle/>
                    <a:p>
                      <a:r>
                        <a:rPr lang="uk-UA" sz="1700" dirty="0"/>
                        <a:t>Данія</a:t>
                      </a:r>
                    </a:p>
                  </a:txBody>
                  <a:tcPr marL="85372" marR="85372" marT="42686" marB="42686"/>
                </a:tc>
                <a:tc>
                  <a:txBody>
                    <a:bodyPr/>
                    <a:lstStyle/>
                    <a:p>
                      <a:r>
                        <a:rPr lang="uk-UA" sz="1700" dirty="0"/>
                        <a:t>9 000</a:t>
                      </a:r>
                    </a:p>
                  </a:txBody>
                  <a:tcPr marL="85372" marR="85372" marT="42686" marB="42686"/>
                </a:tc>
                <a:tc>
                  <a:txBody>
                    <a:bodyPr/>
                    <a:lstStyle/>
                    <a:p>
                      <a:r>
                        <a:rPr lang="uk-UA" sz="1700" dirty="0"/>
                        <a:t>2 200</a:t>
                      </a:r>
                    </a:p>
                  </a:txBody>
                  <a:tcPr marL="85372" marR="85372" marT="42686" marB="42686"/>
                </a:tc>
                <a:extLst>
                  <a:ext uri="{0D108BD9-81ED-4DB2-BD59-A6C34878D82A}">
                    <a16:rowId xmlns="" xmlns:a16="http://schemas.microsoft.com/office/drawing/2014/main" val="2688513287"/>
                  </a:ext>
                </a:extLst>
              </a:tr>
              <a:tr h="346232">
                <a:tc>
                  <a:txBody>
                    <a:bodyPr/>
                    <a:lstStyle/>
                    <a:p>
                      <a:r>
                        <a:rPr lang="uk-UA" sz="1700" dirty="0"/>
                        <a:t>9</a:t>
                      </a:r>
                    </a:p>
                  </a:txBody>
                  <a:tcPr marL="85372" marR="85372" marT="42686" marB="42686"/>
                </a:tc>
                <a:tc>
                  <a:txBody>
                    <a:bodyPr/>
                    <a:lstStyle/>
                    <a:p>
                      <a:r>
                        <a:rPr lang="uk-UA" sz="1700" dirty="0"/>
                        <a:t>Польща</a:t>
                      </a:r>
                    </a:p>
                  </a:txBody>
                  <a:tcPr marL="85372" marR="85372" marT="42686" marB="42686"/>
                </a:tc>
                <a:tc>
                  <a:txBody>
                    <a:bodyPr/>
                    <a:lstStyle/>
                    <a:p>
                      <a:r>
                        <a:rPr lang="uk-UA" sz="1700" dirty="0"/>
                        <a:t>7 000</a:t>
                      </a:r>
                    </a:p>
                  </a:txBody>
                  <a:tcPr marL="85372" marR="85372" marT="42686" marB="42686"/>
                </a:tc>
                <a:tc>
                  <a:txBody>
                    <a:bodyPr/>
                    <a:lstStyle/>
                    <a:p>
                      <a:r>
                        <a:rPr lang="uk-UA" sz="1700" dirty="0"/>
                        <a:t>7 000</a:t>
                      </a:r>
                    </a:p>
                  </a:txBody>
                  <a:tcPr marL="85372" marR="85372" marT="42686" marB="42686"/>
                </a:tc>
                <a:extLst>
                  <a:ext uri="{0D108BD9-81ED-4DB2-BD59-A6C34878D82A}">
                    <a16:rowId xmlns="" xmlns:a16="http://schemas.microsoft.com/office/drawing/2014/main" val="1187543587"/>
                  </a:ext>
                </a:extLst>
              </a:tr>
              <a:tr h="346232">
                <a:tc>
                  <a:txBody>
                    <a:bodyPr/>
                    <a:lstStyle/>
                    <a:p>
                      <a:r>
                        <a:rPr lang="uk-UA" sz="1700" dirty="0"/>
                        <a:t>10</a:t>
                      </a:r>
                    </a:p>
                  </a:txBody>
                  <a:tcPr marL="85372" marR="85372" marT="42686" marB="42686"/>
                </a:tc>
                <a:tc>
                  <a:txBody>
                    <a:bodyPr/>
                    <a:lstStyle/>
                    <a:p>
                      <a:r>
                        <a:rPr lang="uk-UA" sz="1700" dirty="0"/>
                        <a:t>Румунія</a:t>
                      </a:r>
                    </a:p>
                  </a:txBody>
                  <a:tcPr marL="85372" marR="85372" marT="42686" marB="42686"/>
                </a:tc>
                <a:tc>
                  <a:txBody>
                    <a:bodyPr/>
                    <a:lstStyle/>
                    <a:p>
                      <a:r>
                        <a:rPr lang="uk-UA" sz="1700" dirty="0"/>
                        <a:t>7 000</a:t>
                      </a:r>
                    </a:p>
                  </a:txBody>
                  <a:tcPr marL="85372" marR="85372" marT="42686" marB="42686"/>
                </a:tc>
                <a:tc>
                  <a:txBody>
                    <a:bodyPr/>
                    <a:lstStyle/>
                    <a:p>
                      <a:r>
                        <a:rPr lang="uk-UA" sz="1700" dirty="0"/>
                        <a:t>3 000</a:t>
                      </a:r>
                    </a:p>
                  </a:txBody>
                  <a:tcPr marL="85372" marR="85372" marT="42686" marB="42686"/>
                </a:tc>
                <a:extLst>
                  <a:ext uri="{0D108BD9-81ED-4DB2-BD59-A6C34878D82A}">
                    <a16:rowId xmlns="" xmlns:a16="http://schemas.microsoft.com/office/drawing/2014/main" val="2420244912"/>
                  </a:ext>
                </a:extLst>
              </a:tr>
              <a:tr h="341489">
                <a:tc>
                  <a:txBody>
                    <a:bodyPr/>
                    <a:lstStyle/>
                    <a:p>
                      <a:endParaRPr lang="uk-UA" sz="1700" dirty="0"/>
                    </a:p>
                  </a:txBody>
                  <a:tcPr marL="85372" marR="85372" marT="42686" marB="42686"/>
                </a:tc>
                <a:tc>
                  <a:txBody>
                    <a:bodyPr/>
                    <a:lstStyle/>
                    <a:p>
                      <a:r>
                        <a:rPr lang="uk-UA" sz="1700" dirty="0"/>
                        <a:t>Всього:</a:t>
                      </a:r>
                    </a:p>
                  </a:txBody>
                  <a:tcPr marL="85372" marR="85372" marT="42686" marB="42686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7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265 000</a:t>
                      </a:r>
                    </a:p>
                  </a:txBody>
                  <a:tcPr marL="5929" marR="5929" marT="592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7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95 000</a:t>
                      </a:r>
                    </a:p>
                  </a:txBody>
                  <a:tcPr marL="5929" marR="5929" marT="5929" marB="0" anchor="ctr"/>
                </a:tc>
                <a:extLst>
                  <a:ext uri="{0D108BD9-81ED-4DB2-BD59-A6C34878D82A}">
                    <a16:rowId xmlns="" xmlns:a16="http://schemas.microsoft.com/office/drawing/2014/main" val="30208265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9903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544435" y="1274344"/>
            <a:ext cx="52902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>
                <a:latin typeface="Century Gothic" panose="020B0502020202020204" pitchFamily="34" charset="0"/>
              </a:rPr>
              <a:t>Что покупают Нидерланды в Украине?</a:t>
            </a:r>
          </a:p>
        </p:txBody>
      </p:sp>
      <p:sp>
        <p:nvSpPr>
          <p:cNvPr id="36" name="Заголовок 1">
            <a:extLst>
              <a:ext uri="{FF2B5EF4-FFF2-40B4-BE49-F238E27FC236}">
                <a16:creationId xmlns="" xmlns:a16="http://schemas.microsoft.com/office/drawing/2014/main" id="{579F23A9-61C5-43E7-B978-EFB1911FBF8C}"/>
              </a:ext>
            </a:extLst>
          </p:cNvPr>
          <p:cNvSpPr txBox="1">
            <a:spLocks/>
          </p:cNvSpPr>
          <p:nvPr/>
        </p:nvSpPr>
        <p:spPr>
          <a:xfrm>
            <a:off x="216932" y="7164537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sp>
        <p:nvSpPr>
          <p:cNvPr id="40" name="Заголовок 1">
            <a:extLst>
              <a:ext uri="{FF2B5EF4-FFF2-40B4-BE49-F238E27FC236}">
                <a16:creationId xmlns="" xmlns:a16="http://schemas.microsoft.com/office/drawing/2014/main" id="{CD268C9F-6101-43C7-A5F7-B3E169EE4670}"/>
              </a:ext>
            </a:extLst>
          </p:cNvPr>
          <p:cNvSpPr txBox="1">
            <a:spLocks/>
          </p:cNvSpPr>
          <p:nvPr/>
        </p:nvSpPr>
        <p:spPr>
          <a:xfrm>
            <a:off x="156888" y="7806668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graphicFrame>
        <p:nvGraphicFramePr>
          <p:cNvPr id="35" name="Таблиця 5">
            <a:extLst>
              <a:ext uri="{FF2B5EF4-FFF2-40B4-BE49-F238E27FC236}">
                <a16:creationId xmlns="" xmlns:a16="http://schemas.microsoft.com/office/drawing/2014/main" id="{6638E3EA-5D56-4A83-9D34-8D5031EA4D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676374471"/>
              </p:ext>
            </p:extLst>
          </p:nvPr>
        </p:nvGraphicFramePr>
        <p:xfrm>
          <a:off x="453444" y="2057400"/>
          <a:ext cx="8229600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0424">
                  <a:extLst>
                    <a:ext uri="{9D8B030D-6E8A-4147-A177-3AD203B41FA5}">
                      <a16:colId xmlns="" xmlns:a16="http://schemas.microsoft.com/office/drawing/2014/main" val="488635729"/>
                    </a:ext>
                  </a:extLst>
                </a:gridCol>
                <a:gridCol w="3672408">
                  <a:extLst>
                    <a:ext uri="{9D8B030D-6E8A-4147-A177-3AD203B41FA5}">
                      <a16:colId xmlns="" xmlns:a16="http://schemas.microsoft.com/office/drawing/2014/main" val="3061526887"/>
                    </a:ext>
                  </a:extLst>
                </a:gridCol>
                <a:gridCol w="3826768">
                  <a:extLst>
                    <a:ext uri="{9D8B030D-6E8A-4147-A177-3AD203B41FA5}">
                      <a16:colId xmlns="" xmlns:a16="http://schemas.microsoft.com/office/drawing/2014/main" val="37639689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j-lt"/>
                        </a:rPr>
                        <a:t>#</a:t>
                      </a:r>
                      <a:endParaRPr lang="uk-UA" sz="18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800" dirty="0">
                          <a:latin typeface="+mj-lt"/>
                        </a:rPr>
                        <a:t>Продукт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dirty="0"/>
                        <a:t>Обсяг, </a:t>
                      </a:r>
                      <a:r>
                        <a:rPr lang="uk-UA" sz="1800" dirty="0" err="1"/>
                        <a:t>тонн</a:t>
                      </a:r>
                      <a:r>
                        <a:rPr lang="uk-UA" sz="1800" dirty="0"/>
                        <a:t> (оціночний)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9401052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800" dirty="0">
                          <a:latin typeface="+mj-lt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Кукурудза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44 300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32749826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800" dirty="0">
                          <a:latin typeface="+mj-lt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Пшениця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21 000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3222878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800" dirty="0">
                          <a:latin typeface="+mj-lt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Яблучний сік (</a:t>
                      </a:r>
                      <a:r>
                        <a:rPr lang="uk-UA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конфентрат</a:t>
                      </a:r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)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2 600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11917030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800" dirty="0">
                          <a:latin typeface="+mj-lt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Горох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2 300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2085983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800" dirty="0">
                          <a:latin typeface="+mj-lt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Ячмінь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1 800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27918486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800" dirty="0">
                          <a:latin typeface="+mj-lt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Люпин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710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17134033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800" dirty="0">
                          <a:latin typeface="+mj-lt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Жито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610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4280581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800" dirty="0">
                          <a:latin typeface="+mj-lt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Макуха соняшникова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600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13594202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800" dirty="0">
                          <a:latin typeface="+mj-lt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Пшоно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340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6208218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800" dirty="0">
                          <a:latin typeface="+mj-lt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Чорниця заморожена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260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29058602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77403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517879" y="1314378"/>
            <a:ext cx="52902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>
                <a:latin typeface="Century Gothic" panose="020B0502020202020204" pitchFamily="34" charset="0"/>
              </a:rPr>
              <a:t>Что покупают Нидерланды в Украине?</a:t>
            </a:r>
          </a:p>
        </p:txBody>
      </p:sp>
      <p:sp>
        <p:nvSpPr>
          <p:cNvPr id="36" name="Заголовок 1">
            <a:extLst>
              <a:ext uri="{FF2B5EF4-FFF2-40B4-BE49-F238E27FC236}">
                <a16:creationId xmlns="" xmlns:a16="http://schemas.microsoft.com/office/drawing/2014/main" id="{579F23A9-61C5-43E7-B978-EFB1911FBF8C}"/>
              </a:ext>
            </a:extLst>
          </p:cNvPr>
          <p:cNvSpPr txBox="1">
            <a:spLocks/>
          </p:cNvSpPr>
          <p:nvPr/>
        </p:nvSpPr>
        <p:spPr>
          <a:xfrm>
            <a:off x="216932" y="7164537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sp>
        <p:nvSpPr>
          <p:cNvPr id="40" name="Заголовок 1">
            <a:extLst>
              <a:ext uri="{FF2B5EF4-FFF2-40B4-BE49-F238E27FC236}">
                <a16:creationId xmlns="" xmlns:a16="http://schemas.microsoft.com/office/drawing/2014/main" id="{CD268C9F-6101-43C7-A5F7-B3E169EE4670}"/>
              </a:ext>
            </a:extLst>
          </p:cNvPr>
          <p:cNvSpPr txBox="1">
            <a:spLocks/>
          </p:cNvSpPr>
          <p:nvPr/>
        </p:nvSpPr>
        <p:spPr>
          <a:xfrm>
            <a:off x="156888" y="7806668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graphicFrame>
        <p:nvGraphicFramePr>
          <p:cNvPr id="31" name="Таблиця 4">
            <a:extLst>
              <a:ext uri="{FF2B5EF4-FFF2-40B4-BE49-F238E27FC236}">
                <a16:creationId xmlns="" xmlns:a16="http://schemas.microsoft.com/office/drawing/2014/main" id="{30BB9D71-5E15-4ECA-B78B-820A08658F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555427360"/>
              </p:ext>
            </p:extLst>
          </p:nvPr>
        </p:nvGraphicFramePr>
        <p:xfrm>
          <a:off x="517879" y="2089150"/>
          <a:ext cx="82296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6408">
                  <a:extLst>
                    <a:ext uri="{9D8B030D-6E8A-4147-A177-3AD203B41FA5}">
                      <a16:colId xmlns="" xmlns:a16="http://schemas.microsoft.com/office/drawing/2014/main" val="933294768"/>
                    </a:ext>
                  </a:extLst>
                </a:gridCol>
                <a:gridCol w="3816424">
                  <a:extLst>
                    <a:ext uri="{9D8B030D-6E8A-4147-A177-3AD203B41FA5}">
                      <a16:colId xmlns="" xmlns:a16="http://schemas.microsoft.com/office/drawing/2014/main" val="2615839614"/>
                    </a:ext>
                  </a:extLst>
                </a:gridCol>
                <a:gridCol w="3826768">
                  <a:extLst>
                    <a:ext uri="{9D8B030D-6E8A-4147-A177-3AD203B41FA5}">
                      <a16:colId xmlns="" xmlns:a16="http://schemas.microsoft.com/office/drawing/2014/main" val="16504192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#</a:t>
                      </a:r>
                      <a:endParaRPr lang="uk-UA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dirty="0"/>
                        <a:t>Продукт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dirty="0"/>
                        <a:t>Обсяг, </a:t>
                      </a:r>
                      <a:r>
                        <a:rPr lang="uk-UA" sz="1800" dirty="0" err="1"/>
                        <a:t>тонн</a:t>
                      </a:r>
                      <a:r>
                        <a:rPr lang="uk-UA" sz="1800" dirty="0"/>
                        <a:t> (оціночний)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48752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800" dirty="0">
                          <a:latin typeface="+mj-lt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Тритікале</a:t>
                      </a:r>
                      <a:endParaRPr lang="uk-UA" sz="18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2170644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800" dirty="0">
                          <a:latin typeface="+mj-lt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Соя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1984476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800" dirty="0">
                          <a:latin typeface="+mj-lt"/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Брусниця заморожена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4027831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800" dirty="0">
                          <a:latin typeface="+mj-lt"/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Бузина заморожена (ягоди)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17544244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800" dirty="0">
                          <a:latin typeface="+mj-lt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Журавлина заморожена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10031443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800" dirty="0">
                          <a:latin typeface="+mj-lt"/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Шипшина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318279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800" dirty="0">
                          <a:latin typeface="+mj-lt"/>
                        </a:rPr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Гірчиця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3242482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800" dirty="0">
                          <a:latin typeface="+mj-lt"/>
                        </a:rPr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Ядро горіху волоського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11013317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sz="1800" dirty="0">
                          <a:latin typeface="+mj-lt"/>
                        </a:rPr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Ожина заморожена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16606505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2275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500034" y="1928802"/>
            <a:ext cx="7929618" cy="1571604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630238" lvl="0">
              <a:spcBef>
                <a:spcPct val="0"/>
              </a:spcBef>
              <a:defRPr/>
            </a:pPr>
            <a:r>
              <a:rPr kumimoji="0" lang="ru-RU" sz="4000" b="1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Знакомство: Налаживаем связи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357322" y="4429132"/>
            <a:ext cx="6500826" cy="1285884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630238" lvl="0">
              <a:spcBef>
                <a:spcPct val="0"/>
              </a:spcBef>
              <a:defRPr/>
            </a:pPr>
            <a:r>
              <a:rPr lang="ru-RU" sz="2400" b="1" i="1" dirty="0">
                <a:latin typeface="Century Gothic" panose="020B0502020202020204" pitchFamily="34" charset="0"/>
                <a:ea typeface="+mj-ea"/>
                <a:cs typeface="+mj-cs"/>
              </a:rPr>
              <a:t>Теория шести рукопожатий — теория, согласно которой любые два человека на Земле разделены в среднем лишь пятью уровнями общих знакомых (и, соответственно, шестью уровнями связей).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23293" y="1395648"/>
            <a:ext cx="32143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>
                <a:latin typeface="Century Gothic" panose="020B0502020202020204" pitchFamily="34" charset="0"/>
              </a:rPr>
              <a:t>Барьеры при экспорте</a:t>
            </a:r>
          </a:p>
        </p:txBody>
      </p:sp>
      <p:sp>
        <p:nvSpPr>
          <p:cNvPr id="36" name="Заголовок 1">
            <a:extLst>
              <a:ext uri="{FF2B5EF4-FFF2-40B4-BE49-F238E27FC236}">
                <a16:creationId xmlns="" xmlns:a16="http://schemas.microsoft.com/office/drawing/2014/main" id="{579F23A9-61C5-43E7-B978-EFB1911FBF8C}"/>
              </a:ext>
            </a:extLst>
          </p:cNvPr>
          <p:cNvSpPr txBox="1">
            <a:spLocks/>
          </p:cNvSpPr>
          <p:nvPr/>
        </p:nvSpPr>
        <p:spPr>
          <a:xfrm>
            <a:off x="216932" y="7164537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sp>
        <p:nvSpPr>
          <p:cNvPr id="40" name="Заголовок 1">
            <a:extLst>
              <a:ext uri="{FF2B5EF4-FFF2-40B4-BE49-F238E27FC236}">
                <a16:creationId xmlns="" xmlns:a16="http://schemas.microsoft.com/office/drawing/2014/main" id="{CD268C9F-6101-43C7-A5F7-B3E169EE4670}"/>
              </a:ext>
            </a:extLst>
          </p:cNvPr>
          <p:cNvSpPr txBox="1">
            <a:spLocks/>
          </p:cNvSpPr>
          <p:nvPr/>
        </p:nvSpPr>
        <p:spPr>
          <a:xfrm>
            <a:off x="156888" y="7806668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pic>
        <p:nvPicPr>
          <p:cNvPr id="31" name="Содержимое 5" descr="^5D31BE031CE2FD7666D5A7C8C22737FED837721381096C32F3^pimgpsh_fullsize_distr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498468" y="2334175"/>
            <a:ext cx="4532309" cy="34563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1652" y="2769705"/>
            <a:ext cx="431473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entury Gothic" panose="020B0502020202020204" pitchFamily="34" charset="0"/>
              </a:rPr>
              <a:t>май </a:t>
            </a:r>
            <a:r>
              <a:rPr lang="ru-RU" dirty="0">
                <a:latin typeface="Century Gothic" panose="020B0502020202020204" pitchFamily="34" charset="0"/>
              </a:rPr>
              <a:t>2015,</a:t>
            </a:r>
          </a:p>
          <a:p>
            <a:r>
              <a:rPr lang="ru-RU" dirty="0" smtClean="0">
                <a:latin typeface="Century Gothic" panose="020B0502020202020204" pitchFamily="34" charset="0"/>
              </a:rPr>
              <a:t>январь </a:t>
            </a:r>
            <a:r>
              <a:rPr lang="ru-RU" dirty="0">
                <a:latin typeface="Century Gothic" panose="020B0502020202020204" pitchFamily="34" charset="0"/>
              </a:rPr>
              <a:t>2016, 2017, 2018, 2019</a:t>
            </a:r>
          </a:p>
          <a:p>
            <a:r>
              <a:rPr lang="ru-RU" dirty="0" smtClean="0">
                <a:latin typeface="Century Gothic" panose="020B0502020202020204" pitchFamily="34" charset="0"/>
              </a:rPr>
              <a:t> - ужесточение </a:t>
            </a:r>
            <a:r>
              <a:rPr lang="ru-RU" dirty="0">
                <a:latin typeface="Century Gothic" panose="020B0502020202020204" pitchFamily="34" charset="0"/>
              </a:rPr>
              <a:t>требований при экспорте в ЕС</a:t>
            </a:r>
          </a:p>
          <a:p>
            <a:endParaRPr lang="ru-RU" dirty="0">
              <a:latin typeface="Century Gothic" panose="020B0502020202020204" pitchFamily="34" charset="0"/>
            </a:endParaRPr>
          </a:p>
          <a:p>
            <a:r>
              <a:rPr lang="ru-RU" dirty="0" smtClean="0">
                <a:latin typeface="Century Gothic" panose="020B0502020202020204" pitchFamily="34" charset="0"/>
              </a:rPr>
              <a:t>декабрь </a:t>
            </a:r>
            <a:r>
              <a:rPr lang="ru-RU" dirty="0">
                <a:latin typeface="Century Gothic" panose="020B0502020202020204" pitchFamily="34" charset="0"/>
              </a:rPr>
              <a:t>2015,</a:t>
            </a:r>
          </a:p>
          <a:p>
            <a:r>
              <a:rPr lang="ru-RU" dirty="0" smtClean="0">
                <a:latin typeface="Century Gothic" panose="020B0502020202020204" pitchFamily="34" charset="0"/>
              </a:rPr>
              <a:t>декабрь </a:t>
            </a:r>
            <a:r>
              <a:rPr lang="ru-RU" dirty="0">
                <a:latin typeface="Century Gothic" panose="020B0502020202020204" pitchFamily="34" charset="0"/>
              </a:rPr>
              <a:t>2016, декабрь 2017, 2018</a:t>
            </a:r>
          </a:p>
          <a:p>
            <a:r>
              <a:rPr lang="ru-RU" dirty="0">
                <a:latin typeface="Century Gothic" panose="020B0502020202020204" pitchFamily="34" charset="0"/>
              </a:rPr>
              <a:t>- усиление требований при импорте в ЕС</a:t>
            </a:r>
          </a:p>
        </p:txBody>
      </p:sp>
    </p:spTree>
    <p:extLst>
      <p:ext uri="{BB962C8B-B14F-4D97-AF65-F5344CB8AC3E}">
        <p14:creationId xmlns:p14="http://schemas.microsoft.com/office/powerpoint/2010/main" xmlns="" val="83624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" name="Заголовок 1">
            <a:extLst>
              <a:ext uri="{FF2B5EF4-FFF2-40B4-BE49-F238E27FC236}">
                <a16:creationId xmlns="" xmlns:a16="http://schemas.microsoft.com/office/drawing/2014/main" id="{579F23A9-61C5-43E7-B978-EFB1911FBF8C}"/>
              </a:ext>
            </a:extLst>
          </p:cNvPr>
          <p:cNvSpPr txBox="1">
            <a:spLocks/>
          </p:cNvSpPr>
          <p:nvPr/>
        </p:nvSpPr>
        <p:spPr>
          <a:xfrm>
            <a:off x="216932" y="7164537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sp>
        <p:nvSpPr>
          <p:cNvPr id="40" name="Заголовок 1">
            <a:extLst>
              <a:ext uri="{FF2B5EF4-FFF2-40B4-BE49-F238E27FC236}">
                <a16:creationId xmlns="" xmlns:a16="http://schemas.microsoft.com/office/drawing/2014/main" id="{CD268C9F-6101-43C7-A5F7-B3E169EE4670}"/>
              </a:ext>
            </a:extLst>
          </p:cNvPr>
          <p:cNvSpPr txBox="1">
            <a:spLocks/>
          </p:cNvSpPr>
          <p:nvPr/>
        </p:nvSpPr>
        <p:spPr>
          <a:xfrm>
            <a:off x="156888" y="7806668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28174" y="2105641"/>
            <a:ext cx="45410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Century Gothic" panose="020B0502020202020204" pitchFamily="34" charset="0"/>
              </a:rPr>
              <a:t>Развитие переработанной органической продукции в Украине: состояние на сегодня вызовы и возможности</a:t>
            </a:r>
          </a:p>
        </p:txBody>
      </p:sp>
      <p:sp>
        <p:nvSpPr>
          <p:cNvPr id="43" name="Подзаголовок 2"/>
          <p:cNvSpPr txBox="1">
            <a:spLocks/>
          </p:cNvSpPr>
          <p:nvPr/>
        </p:nvSpPr>
        <p:spPr>
          <a:xfrm>
            <a:off x="703844" y="4364062"/>
            <a:ext cx="4779445" cy="10382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i="1" dirty="0">
                <a:latin typeface="Century Gothic" panose="020B0502020202020204" pitchFamily="34" charset="0"/>
              </a:rPr>
              <a:t>Елена Березовская, президент союза производителей органических сертифицированных продуктов "Органическая </a:t>
            </a:r>
            <a:r>
              <a:rPr lang="ru-RU" sz="1600" i="1" dirty="0" smtClean="0">
                <a:latin typeface="Century Gothic" panose="020B0502020202020204" pitchFamily="34" charset="0"/>
              </a:rPr>
              <a:t>Украина</a:t>
            </a:r>
            <a:r>
              <a:rPr lang="uk-UA" sz="1600" dirty="0" smtClean="0">
                <a:latin typeface="Century Gothic" panose="020B0502020202020204" pitchFamily="34" charset="0"/>
              </a:rPr>
              <a:t>”</a:t>
            </a:r>
            <a:endParaRPr lang="ru-RU" sz="1600" dirty="0">
              <a:latin typeface="Century Gothic" panose="020B0502020202020204" pitchFamily="34" charset="0"/>
            </a:endParaRPr>
          </a:p>
        </p:txBody>
      </p:sp>
      <p:pic>
        <p:nvPicPr>
          <p:cNvPr id="45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3"/>
          <a:srcRect b="11267"/>
          <a:stretch>
            <a:fillRect/>
          </a:stretch>
        </p:blipFill>
        <p:spPr bwMode="auto">
          <a:xfrm>
            <a:off x="5388050" y="2899889"/>
            <a:ext cx="3190875" cy="3000396"/>
          </a:xfrm>
          <a:prstGeom prst="rect">
            <a:avLst/>
          </a:prstGeom>
          <a:noFill/>
        </p:spPr>
      </p:pic>
      <p:pic>
        <p:nvPicPr>
          <p:cNvPr id="46" name="Picture 4" descr="Ð ÐµÐ·ÑÐ»ÑÑÐ°Ñ Ð¿Ð¾ÑÑÐºÑ Ð·Ð¾Ð±ÑÐ°Ð¶ÐµÐ½Ñ Ð·Ð° Ð·Ð°Ð¿Ð¸ÑÐ¾Ð¼ &quot;Ð¾ÑÐ³Ð°Ð½ÑÑÐ½Ð¸Ð¹ Ð¿ÑÐ¾Ð´ÑÐºÑ&quot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8529" y="4471525"/>
            <a:ext cx="857256" cy="568399"/>
          </a:xfrm>
          <a:prstGeom prst="rect">
            <a:avLst/>
          </a:prstGeom>
          <a:noFill/>
        </p:spPr>
      </p:pic>
      <p:sp>
        <p:nvSpPr>
          <p:cNvPr id="47" name="Овальная выноска 46"/>
          <p:cNvSpPr/>
          <p:nvPr/>
        </p:nvSpPr>
        <p:spPr>
          <a:xfrm>
            <a:off x="6007157" y="1971195"/>
            <a:ext cx="1500198" cy="1071570"/>
          </a:xfrm>
          <a:prstGeom prst="wedgeEllipseCallout">
            <a:avLst>
              <a:gd name="adj1" fmla="val 40018"/>
              <a:gd name="adj2" fmla="val 5995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AutoShape 2" descr="Ð ÐµÐ·ÑÐ»ÑÑÐ°Ñ Ð¿Ð¾ÑÑÐºÑ Ð·Ð¾Ð±ÑÐ°Ð¶ÐµÐ½Ñ Ð·Ð° Ð·Ð°Ð¿Ð¸ÑÐ¾Ð¼ &quot;Ð¾ÑÐ³Ð°Ð½ÑÑÐ½Ð¸Ð¹ Ð¿ÑÐ¾Ð´ÑÐºÑ ÑÐºÑ&quot;"/>
          <p:cNvSpPr>
            <a:spLocks noChangeAspect="1" noChangeArrowheads="1"/>
          </p:cNvSpPr>
          <p:nvPr/>
        </p:nvSpPr>
        <p:spPr bwMode="auto">
          <a:xfrm>
            <a:off x="-195218" y="8980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0" name="AutoShape 4" descr="Ð ÐµÐ·ÑÐ»ÑÑÐ°Ñ Ð¿Ð¾ÑÑÐºÑ Ð·Ð¾Ð±ÑÐ°Ð¶ÐµÐ½Ñ Ð·Ð° Ð·Ð°Ð¿Ð¸ÑÐ¾Ð¼ &quot;Ð¾ÑÐ³Ð°Ð½ÑÑÐ½Ð¸Ð¹ Ð¿ÑÐ¾Ð´ÑÐºÑ ÑÐºÑ&quot;"/>
          <p:cNvSpPr>
            <a:spLocks noChangeAspect="1" noChangeArrowheads="1"/>
          </p:cNvSpPr>
          <p:nvPr/>
        </p:nvSpPr>
        <p:spPr bwMode="auto">
          <a:xfrm>
            <a:off x="-195218" y="8980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" name="AutoShape 6" descr="Ð ÐµÐ·ÑÐ»ÑÑÐ°Ñ Ð¿Ð¾ÑÑÐºÑ Ð·Ð¾Ð±ÑÐ°Ð¶ÐµÐ½Ñ Ð·Ð° Ð·Ð°Ð¿Ð¸ÑÐ¾Ð¼ &quot;Ð¾ÑÐ³Ð°Ð½ÑÑÐ½Ð¸Ð¹ Ð¿ÑÐ¾Ð´ÑÐºÑ ÑÐºÑ&quot;"/>
          <p:cNvSpPr>
            <a:spLocks noChangeAspect="1" noChangeArrowheads="1"/>
          </p:cNvSpPr>
          <p:nvPr/>
        </p:nvSpPr>
        <p:spPr bwMode="auto">
          <a:xfrm>
            <a:off x="-195218" y="898062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2" name="Picture 8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35785" y="2105641"/>
            <a:ext cx="722810" cy="7228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2319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" name="Заголовок 1">
            <a:extLst>
              <a:ext uri="{FF2B5EF4-FFF2-40B4-BE49-F238E27FC236}">
                <a16:creationId xmlns="" xmlns:a16="http://schemas.microsoft.com/office/drawing/2014/main" id="{579F23A9-61C5-43E7-B978-EFB1911FBF8C}"/>
              </a:ext>
            </a:extLst>
          </p:cNvPr>
          <p:cNvSpPr txBox="1">
            <a:spLocks/>
          </p:cNvSpPr>
          <p:nvPr/>
        </p:nvSpPr>
        <p:spPr>
          <a:xfrm>
            <a:off x="216932" y="7164537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sp>
        <p:nvSpPr>
          <p:cNvPr id="40" name="Заголовок 1">
            <a:extLst>
              <a:ext uri="{FF2B5EF4-FFF2-40B4-BE49-F238E27FC236}">
                <a16:creationId xmlns="" xmlns:a16="http://schemas.microsoft.com/office/drawing/2014/main" id="{CD268C9F-6101-43C7-A5F7-B3E169EE4670}"/>
              </a:ext>
            </a:extLst>
          </p:cNvPr>
          <p:cNvSpPr txBox="1">
            <a:spLocks/>
          </p:cNvSpPr>
          <p:nvPr/>
        </p:nvSpPr>
        <p:spPr>
          <a:xfrm>
            <a:off x="156888" y="7806668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xmlns="" val="3170229149"/>
              </p:ext>
            </p:extLst>
          </p:nvPr>
        </p:nvGraphicFramePr>
        <p:xfrm>
          <a:off x="747092" y="964387"/>
          <a:ext cx="8058180" cy="5036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31462" y="6265735"/>
            <a:ext cx="648081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100" dirty="0"/>
              <a:t>Дані взято із сайту ТОВ  “Органік стандарт “ від 22.10.18</a:t>
            </a:r>
            <a:endParaRPr lang="ru-RU" sz="11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3525" y="228279"/>
            <a:ext cx="56332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Century Gothic" panose="020B0502020202020204" pitchFamily="34" charset="0"/>
              </a:rPr>
              <a:t>Настоящее органического производства</a:t>
            </a:r>
          </a:p>
        </p:txBody>
      </p:sp>
    </p:spTree>
    <p:extLst>
      <p:ext uri="{BB962C8B-B14F-4D97-AF65-F5344CB8AC3E}">
        <p14:creationId xmlns:p14="http://schemas.microsoft.com/office/powerpoint/2010/main" xmlns="" val="107485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Заголовок 1">
            <a:extLst>
              <a:ext uri="{FF2B5EF4-FFF2-40B4-BE49-F238E27FC236}">
                <a16:creationId xmlns="" xmlns:a16="http://schemas.microsoft.com/office/drawing/2014/main" id="{579F23A9-61C5-43E7-B978-EFB1911FBF8C}"/>
              </a:ext>
            </a:extLst>
          </p:cNvPr>
          <p:cNvSpPr txBox="1">
            <a:spLocks/>
          </p:cNvSpPr>
          <p:nvPr/>
        </p:nvSpPr>
        <p:spPr>
          <a:xfrm>
            <a:off x="216932" y="7164537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sp>
        <p:nvSpPr>
          <p:cNvPr id="40" name="Заголовок 1">
            <a:extLst>
              <a:ext uri="{FF2B5EF4-FFF2-40B4-BE49-F238E27FC236}">
                <a16:creationId xmlns="" xmlns:a16="http://schemas.microsoft.com/office/drawing/2014/main" id="{CD268C9F-6101-43C7-A5F7-B3E169EE4670}"/>
              </a:ext>
            </a:extLst>
          </p:cNvPr>
          <p:cNvSpPr txBox="1">
            <a:spLocks/>
          </p:cNvSpPr>
          <p:nvPr/>
        </p:nvSpPr>
        <p:spPr>
          <a:xfrm>
            <a:off x="156888" y="7806668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/>
          <a:srcRect l="22511" t="22461" r="22035" b="9179"/>
          <a:stretch>
            <a:fillRect/>
          </a:stretch>
        </p:blipFill>
        <p:spPr bwMode="auto">
          <a:xfrm>
            <a:off x="629427" y="1642530"/>
            <a:ext cx="6885014" cy="4771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348774" y="222795"/>
            <a:ext cx="51876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>
                <a:latin typeface="Century Gothic" panose="020B0502020202020204" pitchFamily="34" charset="0"/>
              </a:rPr>
              <a:t>Органическая молочная переработка</a:t>
            </a:r>
            <a:endParaRPr lang="ru-RU" sz="2000" b="1" dirty="0"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89610" y="1080027"/>
            <a:ext cx="1340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4 </a:t>
            </a:r>
            <a:r>
              <a:rPr lang="ru-RU" dirty="0" smtClean="0"/>
              <a:t>компании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7645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" name="Заголовок 1">
            <a:extLst>
              <a:ext uri="{FF2B5EF4-FFF2-40B4-BE49-F238E27FC236}">
                <a16:creationId xmlns="" xmlns:a16="http://schemas.microsoft.com/office/drawing/2014/main" id="{579F23A9-61C5-43E7-B978-EFB1911FBF8C}"/>
              </a:ext>
            </a:extLst>
          </p:cNvPr>
          <p:cNvSpPr txBox="1">
            <a:spLocks/>
          </p:cNvSpPr>
          <p:nvPr/>
        </p:nvSpPr>
        <p:spPr>
          <a:xfrm>
            <a:off x="216932" y="7164537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sp>
        <p:nvSpPr>
          <p:cNvPr id="40" name="Заголовок 1">
            <a:extLst>
              <a:ext uri="{FF2B5EF4-FFF2-40B4-BE49-F238E27FC236}">
                <a16:creationId xmlns="" xmlns:a16="http://schemas.microsoft.com/office/drawing/2014/main" id="{CD268C9F-6101-43C7-A5F7-B3E169EE4670}"/>
              </a:ext>
            </a:extLst>
          </p:cNvPr>
          <p:cNvSpPr txBox="1">
            <a:spLocks/>
          </p:cNvSpPr>
          <p:nvPr/>
        </p:nvSpPr>
        <p:spPr>
          <a:xfrm>
            <a:off x="156888" y="7806668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/>
          <a:srcRect l="22511" t="35156" r="22035" b="28711"/>
          <a:stretch>
            <a:fillRect/>
          </a:stretch>
        </p:blipFill>
        <p:spPr bwMode="auto">
          <a:xfrm>
            <a:off x="225835" y="2408894"/>
            <a:ext cx="877529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341118" y="208644"/>
            <a:ext cx="49247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Century Gothic" panose="020B0502020202020204" pitchFamily="34" charset="0"/>
              </a:rPr>
              <a:t>Органическая мясная переработка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348198" y="1275560"/>
            <a:ext cx="1324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 </a:t>
            </a:r>
            <a:r>
              <a:rPr lang="ru-RU" dirty="0" smtClean="0"/>
              <a:t>компания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780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Заголовок 1">
            <a:extLst>
              <a:ext uri="{FF2B5EF4-FFF2-40B4-BE49-F238E27FC236}">
                <a16:creationId xmlns="" xmlns:a16="http://schemas.microsoft.com/office/drawing/2014/main" id="{579F23A9-61C5-43E7-B978-EFB1911FBF8C}"/>
              </a:ext>
            </a:extLst>
          </p:cNvPr>
          <p:cNvSpPr txBox="1">
            <a:spLocks/>
          </p:cNvSpPr>
          <p:nvPr/>
        </p:nvSpPr>
        <p:spPr>
          <a:xfrm>
            <a:off x="216932" y="7164537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sp>
        <p:nvSpPr>
          <p:cNvPr id="40" name="Заголовок 1">
            <a:extLst>
              <a:ext uri="{FF2B5EF4-FFF2-40B4-BE49-F238E27FC236}">
                <a16:creationId xmlns="" xmlns:a16="http://schemas.microsoft.com/office/drawing/2014/main" id="{CD268C9F-6101-43C7-A5F7-B3E169EE4670}"/>
              </a:ext>
            </a:extLst>
          </p:cNvPr>
          <p:cNvSpPr txBox="1">
            <a:spLocks/>
          </p:cNvSpPr>
          <p:nvPr/>
        </p:nvSpPr>
        <p:spPr>
          <a:xfrm>
            <a:off x="156888" y="7806668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2"/>
          <a:srcRect l="22547" t="21680" r="23646" b="8984"/>
          <a:stretch>
            <a:fillRect/>
          </a:stretch>
        </p:blipFill>
        <p:spPr bwMode="auto">
          <a:xfrm>
            <a:off x="923949" y="1601432"/>
            <a:ext cx="6427814" cy="4656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Прямоугольник 34"/>
          <p:cNvSpPr/>
          <p:nvPr/>
        </p:nvSpPr>
        <p:spPr>
          <a:xfrm>
            <a:off x="341118" y="208644"/>
            <a:ext cx="46971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Century Gothic" panose="020B0502020202020204" pitchFamily="34" charset="0"/>
              </a:rPr>
              <a:t>Органическое производство муки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3451548" y="736342"/>
            <a:ext cx="23374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11 </a:t>
            </a:r>
            <a:r>
              <a:rPr lang="ru-RU" dirty="0"/>
              <a:t>компаний (</a:t>
            </a:r>
            <a:r>
              <a:rPr lang="ru-RU" dirty="0" err="1"/>
              <a:t>стр</a:t>
            </a:r>
            <a:r>
              <a:rPr lang="ru-RU" dirty="0"/>
              <a:t> 1/3)</a:t>
            </a:r>
          </a:p>
        </p:txBody>
      </p:sp>
    </p:spTree>
    <p:extLst>
      <p:ext uri="{BB962C8B-B14F-4D97-AF65-F5344CB8AC3E}">
        <p14:creationId xmlns:p14="http://schemas.microsoft.com/office/powerpoint/2010/main" xmlns="" val="220444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" name="Заголовок 1">
            <a:extLst>
              <a:ext uri="{FF2B5EF4-FFF2-40B4-BE49-F238E27FC236}">
                <a16:creationId xmlns="" xmlns:a16="http://schemas.microsoft.com/office/drawing/2014/main" id="{579F23A9-61C5-43E7-B978-EFB1911FBF8C}"/>
              </a:ext>
            </a:extLst>
          </p:cNvPr>
          <p:cNvSpPr txBox="1">
            <a:spLocks/>
          </p:cNvSpPr>
          <p:nvPr/>
        </p:nvSpPr>
        <p:spPr>
          <a:xfrm>
            <a:off x="216932" y="7164537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sp>
        <p:nvSpPr>
          <p:cNvPr id="40" name="Заголовок 1">
            <a:extLst>
              <a:ext uri="{FF2B5EF4-FFF2-40B4-BE49-F238E27FC236}">
                <a16:creationId xmlns="" xmlns:a16="http://schemas.microsoft.com/office/drawing/2014/main" id="{CD268C9F-6101-43C7-A5F7-B3E169EE4670}"/>
              </a:ext>
            </a:extLst>
          </p:cNvPr>
          <p:cNvSpPr txBox="1">
            <a:spLocks/>
          </p:cNvSpPr>
          <p:nvPr/>
        </p:nvSpPr>
        <p:spPr>
          <a:xfrm>
            <a:off x="156888" y="7806668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3"/>
          <a:srcRect l="22511" t="21484" r="23682" b="10156"/>
          <a:stretch>
            <a:fillRect/>
          </a:stretch>
        </p:blipFill>
        <p:spPr bwMode="auto">
          <a:xfrm>
            <a:off x="1009798" y="1826292"/>
            <a:ext cx="6370662" cy="4550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" name="Прямоугольник 34"/>
          <p:cNvSpPr/>
          <p:nvPr/>
        </p:nvSpPr>
        <p:spPr>
          <a:xfrm>
            <a:off x="341118" y="208644"/>
            <a:ext cx="46971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Century Gothic" panose="020B0502020202020204" pitchFamily="34" charset="0"/>
              </a:rPr>
              <a:t>Органическое производство муки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3451548" y="736342"/>
            <a:ext cx="23374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11 </a:t>
            </a:r>
            <a:r>
              <a:rPr lang="ru-RU" dirty="0"/>
              <a:t>компаний (</a:t>
            </a:r>
            <a:r>
              <a:rPr lang="ru-RU" dirty="0" err="1"/>
              <a:t>стр</a:t>
            </a:r>
            <a:r>
              <a:rPr lang="ru-RU" dirty="0"/>
              <a:t> </a:t>
            </a:r>
            <a:r>
              <a:rPr lang="ru-RU" dirty="0" smtClean="0"/>
              <a:t>2/3</a:t>
            </a:r>
            <a:r>
              <a:rPr lang="ru-R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51022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" name="Заголовок 1">
            <a:extLst>
              <a:ext uri="{FF2B5EF4-FFF2-40B4-BE49-F238E27FC236}">
                <a16:creationId xmlns="" xmlns:a16="http://schemas.microsoft.com/office/drawing/2014/main" id="{579F23A9-61C5-43E7-B978-EFB1911FBF8C}"/>
              </a:ext>
            </a:extLst>
          </p:cNvPr>
          <p:cNvSpPr txBox="1">
            <a:spLocks/>
          </p:cNvSpPr>
          <p:nvPr/>
        </p:nvSpPr>
        <p:spPr>
          <a:xfrm>
            <a:off x="216932" y="7164537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sp>
        <p:nvSpPr>
          <p:cNvPr id="40" name="Заголовок 1">
            <a:extLst>
              <a:ext uri="{FF2B5EF4-FFF2-40B4-BE49-F238E27FC236}">
                <a16:creationId xmlns="" xmlns:a16="http://schemas.microsoft.com/office/drawing/2014/main" id="{CD268C9F-6101-43C7-A5F7-B3E169EE4670}"/>
              </a:ext>
            </a:extLst>
          </p:cNvPr>
          <p:cNvSpPr txBox="1">
            <a:spLocks/>
          </p:cNvSpPr>
          <p:nvPr/>
        </p:nvSpPr>
        <p:spPr>
          <a:xfrm>
            <a:off x="156888" y="7806668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3"/>
          <a:srcRect l="22547" t="52930" r="23646" b="22656"/>
          <a:stretch>
            <a:fillRect/>
          </a:stretch>
        </p:blipFill>
        <p:spPr bwMode="auto">
          <a:xfrm>
            <a:off x="714348" y="1857364"/>
            <a:ext cx="7841035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" name="Прямоугольник 34"/>
          <p:cNvSpPr/>
          <p:nvPr/>
        </p:nvSpPr>
        <p:spPr>
          <a:xfrm>
            <a:off x="341118" y="208644"/>
            <a:ext cx="46971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Century Gothic" panose="020B0502020202020204" pitchFamily="34" charset="0"/>
              </a:rPr>
              <a:t>Органическое производство муки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3451548" y="736342"/>
            <a:ext cx="23374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11 </a:t>
            </a:r>
            <a:r>
              <a:rPr lang="ru-RU" dirty="0"/>
              <a:t>компаний (</a:t>
            </a:r>
            <a:r>
              <a:rPr lang="ru-RU" dirty="0" err="1"/>
              <a:t>стр</a:t>
            </a:r>
            <a:r>
              <a:rPr lang="ru-RU" dirty="0"/>
              <a:t> </a:t>
            </a:r>
            <a:r>
              <a:rPr lang="ru-RU" dirty="0" smtClean="0"/>
              <a:t>3/3</a:t>
            </a:r>
            <a:r>
              <a:rPr lang="ru-R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361144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" name="Заголовок 1">
            <a:extLst>
              <a:ext uri="{FF2B5EF4-FFF2-40B4-BE49-F238E27FC236}">
                <a16:creationId xmlns="" xmlns:a16="http://schemas.microsoft.com/office/drawing/2014/main" id="{579F23A9-61C5-43E7-B978-EFB1911FBF8C}"/>
              </a:ext>
            </a:extLst>
          </p:cNvPr>
          <p:cNvSpPr txBox="1">
            <a:spLocks/>
          </p:cNvSpPr>
          <p:nvPr/>
        </p:nvSpPr>
        <p:spPr>
          <a:xfrm>
            <a:off x="216932" y="7164537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sp>
        <p:nvSpPr>
          <p:cNvPr id="40" name="Заголовок 1">
            <a:extLst>
              <a:ext uri="{FF2B5EF4-FFF2-40B4-BE49-F238E27FC236}">
                <a16:creationId xmlns="" xmlns:a16="http://schemas.microsoft.com/office/drawing/2014/main" id="{CD268C9F-6101-43C7-A5F7-B3E169EE4670}"/>
              </a:ext>
            </a:extLst>
          </p:cNvPr>
          <p:cNvSpPr txBox="1">
            <a:spLocks/>
          </p:cNvSpPr>
          <p:nvPr/>
        </p:nvSpPr>
        <p:spPr>
          <a:xfrm>
            <a:off x="156888" y="7806668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341118" y="208644"/>
            <a:ext cx="46971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Century Gothic" panose="020B0502020202020204" pitchFamily="34" charset="0"/>
              </a:rPr>
              <a:t>Органическое производство круп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3451548" y="736342"/>
            <a:ext cx="23374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ru-RU" dirty="0"/>
              <a:t/>
            </a:r>
            <a:br>
              <a:rPr lang="ru-RU" dirty="0"/>
            </a:br>
            <a:r>
              <a:rPr lang="ru-RU" dirty="0"/>
              <a:t>15 компаний (</a:t>
            </a:r>
            <a:r>
              <a:rPr lang="ru-RU" dirty="0" err="1"/>
              <a:t>стр</a:t>
            </a:r>
            <a:r>
              <a:rPr lang="ru-RU" dirty="0"/>
              <a:t> 1/4)</a:t>
            </a:r>
          </a:p>
        </p:txBody>
      </p: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3"/>
          <a:srcRect l="22511" t="24414" r="23682" b="9179"/>
          <a:stretch>
            <a:fillRect/>
          </a:stretch>
        </p:blipFill>
        <p:spPr bwMode="auto">
          <a:xfrm>
            <a:off x="1071538" y="1830118"/>
            <a:ext cx="6445218" cy="4472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5355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6" name="Заголовок 1">
            <a:extLst>
              <a:ext uri="{FF2B5EF4-FFF2-40B4-BE49-F238E27FC236}">
                <a16:creationId xmlns="" xmlns:a16="http://schemas.microsoft.com/office/drawing/2014/main" id="{579F23A9-61C5-43E7-B978-EFB1911FBF8C}"/>
              </a:ext>
            </a:extLst>
          </p:cNvPr>
          <p:cNvSpPr txBox="1">
            <a:spLocks/>
          </p:cNvSpPr>
          <p:nvPr/>
        </p:nvSpPr>
        <p:spPr>
          <a:xfrm>
            <a:off x="216932" y="7164537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sp>
        <p:nvSpPr>
          <p:cNvPr id="40" name="Заголовок 1">
            <a:extLst>
              <a:ext uri="{FF2B5EF4-FFF2-40B4-BE49-F238E27FC236}">
                <a16:creationId xmlns="" xmlns:a16="http://schemas.microsoft.com/office/drawing/2014/main" id="{CD268C9F-6101-43C7-A5F7-B3E169EE4670}"/>
              </a:ext>
            </a:extLst>
          </p:cNvPr>
          <p:cNvSpPr txBox="1">
            <a:spLocks/>
          </p:cNvSpPr>
          <p:nvPr/>
        </p:nvSpPr>
        <p:spPr>
          <a:xfrm>
            <a:off x="156888" y="7806668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341118" y="208644"/>
            <a:ext cx="46971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Century Gothic" panose="020B0502020202020204" pitchFamily="34" charset="0"/>
              </a:rPr>
              <a:t>Органическое производство круп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3451548" y="736342"/>
            <a:ext cx="23374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ru-RU" dirty="0"/>
              <a:t/>
            </a:r>
            <a:br>
              <a:rPr lang="ru-RU" dirty="0"/>
            </a:br>
            <a:r>
              <a:rPr lang="ru-RU" dirty="0"/>
              <a:t>15 компаний (</a:t>
            </a:r>
            <a:r>
              <a:rPr lang="ru-RU" dirty="0" err="1"/>
              <a:t>стр</a:t>
            </a:r>
            <a:r>
              <a:rPr lang="ru-RU" dirty="0"/>
              <a:t> </a:t>
            </a:r>
            <a:r>
              <a:rPr lang="ru-RU" dirty="0" smtClean="0"/>
              <a:t>2/4</a:t>
            </a:r>
            <a:r>
              <a:rPr lang="ru-RU" dirty="0"/>
              <a:t>)</a:t>
            </a:r>
          </a:p>
        </p:txBody>
      </p:sp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3"/>
          <a:srcRect l="22511" t="21484" r="23682" b="13086"/>
          <a:stretch>
            <a:fillRect/>
          </a:stretch>
        </p:blipFill>
        <p:spPr bwMode="auto">
          <a:xfrm>
            <a:off x="1071538" y="1689041"/>
            <a:ext cx="6694514" cy="457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41962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500034" y="928670"/>
            <a:ext cx="7929618" cy="1571604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630238" lvl="0">
              <a:spcBef>
                <a:spcPct val="0"/>
              </a:spcBef>
              <a:defRPr/>
            </a:pPr>
            <a:r>
              <a:rPr kumimoji="0" lang="ru-RU" sz="4000" b="1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Кто мы?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2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/>
          <a:srcRect l="10078" t="44965" r="14275" b="11806"/>
          <a:stretch/>
        </p:blipFill>
        <p:spPr>
          <a:xfrm>
            <a:off x="-32" y="3000372"/>
            <a:ext cx="9116209" cy="2928949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Заголовок 1">
            <a:extLst>
              <a:ext uri="{FF2B5EF4-FFF2-40B4-BE49-F238E27FC236}">
                <a16:creationId xmlns="" xmlns:a16="http://schemas.microsoft.com/office/drawing/2014/main" id="{579F23A9-61C5-43E7-B978-EFB1911FBF8C}"/>
              </a:ext>
            </a:extLst>
          </p:cNvPr>
          <p:cNvSpPr txBox="1">
            <a:spLocks/>
          </p:cNvSpPr>
          <p:nvPr/>
        </p:nvSpPr>
        <p:spPr>
          <a:xfrm>
            <a:off x="216932" y="7164537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sp>
        <p:nvSpPr>
          <p:cNvPr id="40" name="Заголовок 1">
            <a:extLst>
              <a:ext uri="{FF2B5EF4-FFF2-40B4-BE49-F238E27FC236}">
                <a16:creationId xmlns="" xmlns:a16="http://schemas.microsoft.com/office/drawing/2014/main" id="{CD268C9F-6101-43C7-A5F7-B3E169EE4670}"/>
              </a:ext>
            </a:extLst>
          </p:cNvPr>
          <p:cNvSpPr txBox="1">
            <a:spLocks/>
          </p:cNvSpPr>
          <p:nvPr/>
        </p:nvSpPr>
        <p:spPr>
          <a:xfrm>
            <a:off x="156888" y="7806668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341118" y="208644"/>
            <a:ext cx="46971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Century Gothic" panose="020B0502020202020204" pitchFamily="34" charset="0"/>
              </a:rPr>
              <a:t>Органическое производство круп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3451548" y="736342"/>
            <a:ext cx="23374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ru-RU" dirty="0"/>
              <a:t/>
            </a:r>
            <a:br>
              <a:rPr lang="ru-RU" dirty="0"/>
            </a:br>
            <a:r>
              <a:rPr lang="ru-RU" dirty="0"/>
              <a:t>15 компаний (</a:t>
            </a:r>
            <a:r>
              <a:rPr lang="ru-RU" dirty="0" err="1"/>
              <a:t>стр</a:t>
            </a:r>
            <a:r>
              <a:rPr lang="ru-RU" dirty="0"/>
              <a:t> </a:t>
            </a:r>
            <a:r>
              <a:rPr lang="ru-RU" dirty="0" smtClean="0"/>
              <a:t>3/4</a:t>
            </a:r>
            <a:r>
              <a:rPr lang="ru-RU" dirty="0"/>
              <a:t>)</a:t>
            </a:r>
          </a:p>
        </p:txBody>
      </p:sp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2"/>
          <a:srcRect l="22547" t="21680" r="23646" b="8984"/>
          <a:stretch>
            <a:fillRect/>
          </a:stretch>
        </p:blipFill>
        <p:spPr bwMode="auto">
          <a:xfrm>
            <a:off x="1213898" y="1593574"/>
            <a:ext cx="6422535" cy="4653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62067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Заголовок 1">
            <a:extLst>
              <a:ext uri="{FF2B5EF4-FFF2-40B4-BE49-F238E27FC236}">
                <a16:creationId xmlns="" xmlns:a16="http://schemas.microsoft.com/office/drawing/2014/main" id="{579F23A9-61C5-43E7-B978-EFB1911FBF8C}"/>
              </a:ext>
            </a:extLst>
          </p:cNvPr>
          <p:cNvSpPr txBox="1">
            <a:spLocks/>
          </p:cNvSpPr>
          <p:nvPr/>
        </p:nvSpPr>
        <p:spPr>
          <a:xfrm>
            <a:off x="216932" y="7164537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sp>
        <p:nvSpPr>
          <p:cNvPr id="40" name="Заголовок 1">
            <a:extLst>
              <a:ext uri="{FF2B5EF4-FFF2-40B4-BE49-F238E27FC236}">
                <a16:creationId xmlns="" xmlns:a16="http://schemas.microsoft.com/office/drawing/2014/main" id="{CD268C9F-6101-43C7-A5F7-B3E169EE4670}"/>
              </a:ext>
            </a:extLst>
          </p:cNvPr>
          <p:cNvSpPr txBox="1">
            <a:spLocks/>
          </p:cNvSpPr>
          <p:nvPr/>
        </p:nvSpPr>
        <p:spPr>
          <a:xfrm>
            <a:off x="156888" y="7806668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341118" y="208644"/>
            <a:ext cx="46971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Century Gothic" panose="020B0502020202020204" pitchFamily="34" charset="0"/>
              </a:rPr>
              <a:t>Органическое производство круп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3451548" y="736342"/>
            <a:ext cx="23374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ru-RU" dirty="0"/>
              <a:t/>
            </a:r>
            <a:br>
              <a:rPr lang="ru-RU" dirty="0"/>
            </a:br>
            <a:r>
              <a:rPr lang="ru-RU" dirty="0"/>
              <a:t>15 компаний (</a:t>
            </a:r>
            <a:r>
              <a:rPr lang="ru-RU" dirty="0" err="1"/>
              <a:t>стр</a:t>
            </a:r>
            <a:r>
              <a:rPr lang="ru-RU" dirty="0"/>
              <a:t> </a:t>
            </a:r>
            <a:r>
              <a:rPr lang="ru-RU" dirty="0" smtClean="0"/>
              <a:t>4/4</a:t>
            </a:r>
            <a:r>
              <a:rPr lang="ru-RU" dirty="0"/>
              <a:t>)</a:t>
            </a: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/>
          <a:srcRect l="23060" t="24414" r="23682" b="10156"/>
          <a:stretch>
            <a:fillRect/>
          </a:stretch>
        </p:blipFill>
        <p:spPr bwMode="auto">
          <a:xfrm>
            <a:off x="1181221" y="1581618"/>
            <a:ext cx="6781484" cy="4684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449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Заголовок 1">
            <a:extLst>
              <a:ext uri="{FF2B5EF4-FFF2-40B4-BE49-F238E27FC236}">
                <a16:creationId xmlns="" xmlns:a16="http://schemas.microsoft.com/office/drawing/2014/main" id="{579F23A9-61C5-43E7-B978-EFB1911FBF8C}"/>
              </a:ext>
            </a:extLst>
          </p:cNvPr>
          <p:cNvSpPr txBox="1">
            <a:spLocks/>
          </p:cNvSpPr>
          <p:nvPr/>
        </p:nvSpPr>
        <p:spPr>
          <a:xfrm>
            <a:off x="216932" y="7164537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sp>
        <p:nvSpPr>
          <p:cNvPr id="40" name="Заголовок 1">
            <a:extLst>
              <a:ext uri="{FF2B5EF4-FFF2-40B4-BE49-F238E27FC236}">
                <a16:creationId xmlns="" xmlns:a16="http://schemas.microsoft.com/office/drawing/2014/main" id="{CD268C9F-6101-43C7-A5F7-B3E169EE4670}"/>
              </a:ext>
            </a:extLst>
          </p:cNvPr>
          <p:cNvSpPr txBox="1">
            <a:spLocks/>
          </p:cNvSpPr>
          <p:nvPr/>
        </p:nvSpPr>
        <p:spPr>
          <a:xfrm>
            <a:off x="156888" y="7806668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341118" y="208644"/>
            <a:ext cx="48990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Century Gothic" panose="020B0502020202020204" pitchFamily="34" charset="0"/>
              </a:rPr>
              <a:t>Органическое производство масла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3451548" y="736342"/>
            <a:ext cx="23374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13 </a:t>
            </a:r>
            <a:r>
              <a:rPr lang="ru-RU" dirty="0"/>
              <a:t>компаний (</a:t>
            </a:r>
            <a:r>
              <a:rPr lang="ru-RU" dirty="0" err="1"/>
              <a:t>стр</a:t>
            </a:r>
            <a:r>
              <a:rPr lang="ru-RU" dirty="0"/>
              <a:t> </a:t>
            </a:r>
            <a:r>
              <a:rPr lang="ru-RU" dirty="0" smtClean="0"/>
              <a:t>1/3)</a:t>
            </a:r>
            <a:endParaRPr lang="ru-RU" dirty="0"/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3"/>
          <a:srcRect l="23060" t="23437" r="24231" b="9179"/>
          <a:stretch>
            <a:fillRect/>
          </a:stretch>
        </p:blipFill>
        <p:spPr bwMode="auto">
          <a:xfrm>
            <a:off x="1141280" y="1696578"/>
            <a:ext cx="6575690" cy="4726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66958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Заголовок 1">
            <a:extLst>
              <a:ext uri="{FF2B5EF4-FFF2-40B4-BE49-F238E27FC236}">
                <a16:creationId xmlns="" xmlns:a16="http://schemas.microsoft.com/office/drawing/2014/main" id="{579F23A9-61C5-43E7-B978-EFB1911FBF8C}"/>
              </a:ext>
            </a:extLst>
          </p:cNvPr>
          <p:cNvSpPr txBox="1">
            <a:spLocks/>
          </p:cNvSpPr>
          <p:nvPr/>
        </p:nvSpPr>
        <p:spPr>
          <a:xfrm>
            <a:off x="216932" y="7164537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sp>
        <p:nvSpPr>
          <p:cNvPr id="40" name="Заголовок 1">
            <a:extLst>
              <a:ext uri="{FF2B5EF4-FFF2-40B4-BE49-F238E27FC236}">
                <a16:creationId xmlns="" xmlns:a16="http://schemas.microsoft.com/office/drawing/2014/main" id="{CD268C9F-6101-43C7-A5F7-B3E169EE4670}"/>
              </a:ext>
            </a:extLst>
          </p:cNvPr>
          <p:cNvSpPr txBox="1">
            <a:spLocks/>
          </p:cNvSpPr>
          <p:nvPr/>
        </p:nvSpPr>
        <p:spPr>
          <a:xfrm>
            <a:off x="156888" y="7806668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341118" y="208644"/>
            <a:ext cx="48990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Century Gothic" panose="020B0502020202020204" pitchFamily="34" charset="0"/>
              </a:rPr>
              <a:t>Органическое производство масла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3451548" y="736342"/>
            <a:ext cx="23374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13 </a:t>
            </a:r>
            <a:r>
              <a:rPr lang="ru-RU" dirty="0"/>
              <a:t>компаний (</a:t>
            </a:r>
            <a:r>
              <a:rPr lang="ru-RU" dirty="0" err="1"/>
              <a:t>стр</a:t>
            </a:r>
            <a:r>
              <a:rPr lang="ru-RU" dirty="0"/>
              <a:t> </a:t>
            </a:r>
            <a:r>
              <a:rPr lang="ru-RU" dirty="0" smtClean="0"/>
              <a:t>2/3)</a:t>
            </a:r>
            <a:endParaRPr lang="ru-RU" dirty="0"/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/>
          <a:srcRect l="22511" t="22461" r="23682" b="9179"/>
          <a:stretch>
            <a:fillRect/>
          </a:stretch>
        </p:blipFill>
        <p:spPr bwMode="auto">
          <a:xfrm>
            <a:off x="1071538" y="1540833"/>
            <a:ext cx="6767538" cy="483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31011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Заголовок 1">
            <a:extLst>
              <a:ext uri="{FF2B5EF4-FFF2-40B4-BE49-F238E27FC236}">
                <a16:creationId xmlns="" xmlns:a16="http://schemas.microsoft.com/office/drawing/2014/main" id="{579F23A9-61C5-43E7-B978-EFB1911FBF8C}"/>
              </a:ext>
            </a:extLst>
          </p:cNvPr>
          <p:cNvSpPr txBox="1">
            <a:spLocks/>
          </p:cNvSpPr>
          <p:nvPr/>
        </p:nvSpPr>
        <p:spPr>
          <a:xfrm>
            <a:off x="216932" y="7164537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sp>
        <p:nvSpPr>
          <p:cNvPr id="40" name="Заголовок 1">
            <a:extLst>
              <a:ext uri="{FF2B5EF4-FFF2-40B4-BE49-F238E27FC236}">
                <a16:creationId xmlns="" xmlns:a16="http://schemas.microsoft.com/office/drawing/2014/main" id="{CD268C9F-6101-43C7-A5F7-B3E169EE4670}"/>
              </a:ext>
            </a:extLst>
          </p:cNvPr>
          <p:cNvSpPr txBox="1">
            <a:spLocks/>
          </p:cNvSpPr>
          <p:nvPr/>
        </p:nvSpPr>
        <p:spPr>
          <a:xfrm>
            <a:off x="156888" y="7806668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341118" y="208644"/>
            <a:ext cx="48990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Century Gothic" panose="020B0502020202020204" pitchFamily="34" charset="0"/>
              </a:rPr>
              <a:t>Органическое производство масла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3451548" y="736342"/>
            <a:ext cx="23374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13 </a:t>
            </a:r>
            <a:r>
              <a:rPr lang="ru-RU" dirty="0"/>
              <a:t>компаний (</a:t>
            </a:r>
            <a:r>
              <a:rPr lang="ru-RU" dirty="0" err="1"/>
              <a:t>стр</a:t>
            </a:r>
            <a:r>
              <a:rPr lang="ru-RU" dirty="0"/>
              <a:t> </a:t>
            </a:r>
            <a:r>
              <a:rPr lang="ru-RU" dirty="0" smtClean="0"/>
              <a:t>3/3)</a:t>
            </a:r>
            <a:endParaRPr lang="ru-RU" dirty="0"/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/>
          <a:srcRect l="23060" t="24414" r="23682" b="14062"/>
          <a:stretch>
            <a:fillRect/>
          </a:stretch>
        </p:blipFill>
        <p:spPr bwMode="auto">
          <a:xfrm>
            <a:off x="681010" y="1586461"/>
            <a:ext cx="7309326" cy="4747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368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Заголовок 1">
            <a:extLst>
              <a:ext uri="{FF2B5EF4-FFF2-40B4-BE49-F238E27FC236}">
                <a16:creationId xmlns="" xmlns:a16="http://schemas.microsoft.com/office/drawing/2014/main" id="{579F23A9-61C5-43E7-B978-EFB1911FBF8C}"/>
              </a:ext>
            </a:extLst>
          </p:cNvPr>
          <p:cNvSpPr txBox="1">
            <a:spLocks/>
          </p:cNvSpPr>
          <p:nvPr/>
        </p:nvSpPr>
        <p:spPr>
          <a:xfrm>
            <a:off x="216932" y="7164537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sp>
        <p:nvSpPr>
          <p:cNvPr id="40" name="Заголовок 1">
            <a:extLst>
              <a:ext uri="{FF2B5EF4-FFF2-40B4-BE49-F238E27FC236}">
                <a16:creationId xmlns="" xmlns:a16="http://schemas.microsoft.com/office/drawing/2014/main" id="{CD268C9F-6101-43C7-A5F7-B3E169EE4670}"/>
              </a:ext>
            </a:extLst>
          </p:cNvPr>
          <p:cNvSpPr txBox="1">
            <a:spLocks/>
          </p:cNvSpPr>
          <p:nvPr/>
        </p:nvSpPr>
        <p:spPr>
          <a:xfrm>
            <a:off x="156888" y="7806668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178383" y="80784"/>
            <a:ext cx="64187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Century Gothic" panose="020B0502020202020204" pitchFamily="34" charset="0"/>
              </a:rPr>
              <a:t>Органическая фруктово-ягодная </a:t>
            </a:r>
            <a:r>
              <a:rPr lang="ru-RU" sz="2000" b="1" dirty="0" smtClean="0">
                <a:latin typeface="Century Gothic" panose="020B0502020202020204" pitchFamily="34" charset="0"/>
              </a:rPr>
              <a:t>переработка</a:t>
            </a:r>
          </a:p>
          <a:p>
            <a:r>
              <a:rPr lang="ru-RU" sz="2000" b="1" dirty="0" smtClean="0">
                <a:latin typeface="Century Gothic" panose="020B0502020202020204" pitchFamily="34" charset="0"/>
              </a:rPr>
              <a:t> </a:t>
            </a:r>
            <a:r>
              <a:rPr lang="ru-RU" sz="2000" b="1" dirty="0">
                <a:latin typeface="Century Gothic" panose="020B0502020202020204" pitchFamily="34" charset="0"/>
              </a:rPr>
              <a:t>(соки)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3451548" y="736342"/>
            <a:ext cx="23374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13 </a:t>
            </a:r>
            <a:r>
              <a:rPr lang="ru-RU" dirty="0"/>
              <a:t>компаний (</a:t>
            </a:r>
            <a:r>
              <a:rPr lang="ru-RU" dirty="0" err="1"/>
              <a:t>стр</a:t>
            </a:r>
            <a:r>
              <a:rPr lang="ru-RU" dirty="0"/>
              <a:t> </a:t>
            </a:r>
            <a:r>
              <a:rPr lang="ru-RU" dirty="0" smtClean="0"/>
              <a:t>1/3)</a:t>
            </a:r>
            <a:endParaRPr lang="ru-RU" dirty="0"/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2"/>
          <a:srcRect l="23060" t="22461" r="23682" b="13086"/>
          <a:stretch>
            <a:fillRect/>
          </a:stretch>
        </p:blipFill>
        <p:spPr bwMode="auto">
          <a:xfrm>
            <a:off x="922310" y="1734595"/>
            <a:ext cx="6761190" cy="4600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02523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Заголовок 1">
            <a:extLst>
              <a:ext uri="{FF2B5EF4-FFF2-40B4-BE49-F238E27FC236}">
                <a16:creationId xmlns="" xmlns:a16="http://schemas.microsoft.com/office/drawing/2014/main" id="{579F23A9-61C5-43E7-B978-EFB1911FBF8C}"/>
              </a:ext>
            </a:extLst>
          </p:cNvPr>
          <p:cNvSpPr txBox="1">
            <a:spLocks/>
          </p:cNvSpPr>
          <p:nvPr/>
        </p:nvSpPr>
        <p:spPr>
          <a:xfrm>
            <a:off x="216932" y="7164537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sp>
        <p:nvSpPr>
          <p:cNvPr id="40" name="Заголовок 1">
            <a:extLst>
              <a:ext uri="{FF2B5EF4-FFF2-40B4-BE49-F238E27FC236}">
                <a16:creationId xmlns="" xmlns:a16="http://schemas.microsoft.com/office/drawing/2014/main" id="{CD268C9F-6101-43C7-A5F7-B3E169EE4670}"/>
              </a:ext>
            </a:extLst>
          </p:cNvPr>
          <p:cNvSpPr txBox="1">
            <a:spLocks/>
          </p:cNvSpPr>
          <p:nvPr/>
        </p:nvSpPr>
        <p:spPr>
          <a:xfrm>
            <a:off x="156888" y="7806668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341118" y="208644"/>
            <a:ext cx="64187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Century Gothic" panose="020B0502020202020204" pitchFamily="34" charset="0"/>
              </a:rPr>
              <a:t>Органическая фруктово-ягодная переработка</a:t>
            </a:r>
          </a:p>
          <a:p>
            <a:r>
              <a:rPr lang="ru-RU" sz="2000" b="1" dirty="0">
                <a:latin typeface="Century Gothic" panose="020B0502020202020204" pitchFamily="34" charset="0"/>
              </a:rPr>
              <a:t> (соки)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3451548" y="736342"/>
            <a:ext cx="23374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13 </a:t>
            </a:r>
            <a:r>
              <a:rPr lang="ru-RU" dirty="0"/>
              <a:t>компаний (</a:t>
            </a:r>
            <a:r>
              <a:rPr lang="ru-RU" dirty="0" err="1"/>
              <a:t>стр</a:t>
            </a:r>
            <a:r>
              <a:rPr lang="ru-RU" dirty="0"/>
              <a:t> </a:t>
            </a:r>
            <a:r>
              <a:rPr lang="ru-RU" dirty="0" smtClean="0"/>
              <a:t>2/3)</a:t>
            </a:r>
            <a:endParaRPr lang="ru-RU" dirty="0"/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2"/>
          <a:srcRect l="23060" t="21484" r="23682" b="10156"/>
          <a:stretch>
            <a:fillRect/>
          </a:stretch>
        </p:blipFill>
        <p:spPr bwMode="auto">
          <a:xfrm>
            <a:off x="1296360" y="1537291"/>
            <a:ext cx="6543768" cy="472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21489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Заголовок 1">
            <a:extLst>
              <a:ext uri="{FF2B5EF4-FFF2-40B4-BE49-F238E27FC236}">
                <a16:creationId xmlns="" xmlns:a16="http://schemas.microsoft.com/office/drawing/2014/main" id="{579F23A9-61C5-43E7-B978-EFB1911FBF8C}"/>
              </a:ext>
            </a:extLst>
          </p:cNvPr>
          <p:cNvSpPr txBox="1">
            <a:spLocks/>
          </p:cNvSpPr>
          <p:nvPr/>
        </p:nvSpPr>
        <p:spPr>
          <a:xfrm>
            <a:off x="216932" y="7164537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sp>
        <p:nvSpPr>
          <p:cNvPr id="40" name="Заголовок 1">
            <a:extLst>
              <a:ext uri="{FF2B5EF4-FFF2-40B4-BE49-F238E27FC236}">
                <a16:creationId xmlns="" xmlns:a16="http://schemas.microsoft.com/office/drawing/2014/main" id="{CD268C9F-6101-43C7-A5F7-B3E169EE4670}"/>
              </a:ext>
            </a:extLst>
          </p:cNvPr>
          <p:cNvSpPr txBox="1">
            <a:spLocks/>
          </p:cNvSpPr>
          <p:nvPr/>
        </p:nvSpPr>
        <p:spPr>
          <a:xfrm>
            <a:off x="156888" y="7806668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341118" y="208644"/>
            <a:ext cx="64187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Century Gothic" panose="020B0502020202020204" pitchFamily="34" charset="0"/>
              </a:rPr>
              <a:t>Органическая фруктово-ягодная переработка</a:t>
            </a:r>
          </a:p>
          <a:p>
            <a:r>
              <a:rPr lang="ru-RU" sz="2000" b="1" dirty="0">
                <a:latin typeface="Century Gothic" panose="020B0502020202020204" pitchFamily="34" charset="0"/>
              </a:rPr>
              <a:t> (соки)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3451548" y="736342"/>
            <a:ext cx="23374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13 </a:t>
            </a:r>
            <a:r>
              <a:rPr lang="ru-RU" dirty="0"/>
              <a:t>компаний (</a:t>
            </a:r>
            <a:r>
              <a:rPr lang="ru-RU" dirty="0" err="1"/>
              <a:t>стр</a:t>
            </a:r>
            <a:r>
              <a:rPr lang="ru-RU" dirty="0"/>
              <a:t> </a:t>
            </a:r>
            <a:r>
              <a:rPr lang="ru-RU" dirty="0" smtClean="0"/>
              <a:t>3/3)</a:t>
            </a:r>
            <a:endParaRPr lang="ru-RU" dirty="0"/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3"/>
          <a:srcRect l="23060" t="68360" r="24231" b="10156"/>
          <a:stretch>
            <a:fillRect/>
          </a:stretch>
        </p:blipFill>
        <p:spPr bwMode="auto">
          <a:xfrm>
            <a:off x="285720" y="1662398"/>
            <a:ext cx="8643998" cy="1980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2168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Заголовок 1">
            <a:extLst>
              <a:ext uri="{FF2B5EF4-FFF2-40B4-BE49-F238E27FC236}">
                <a16:creationId xmlns="" xmlns:a16="http://schemas.microsoft.com/office/drawing/2014/main" id="{579F23A9-61C5-43E7-B978-EFB1911FBF8C}"/>
              </a:ext>
            </a:extLst>
          </p:cNvPr>
          <p:cNvSpPr txBox="1">
            <a:spLocks/>
          </p:cNvSpPr>
          <p:nvPr/>
        </p:nvSpPr>
        <p:spPr>
          <a:xfrm>
            <a:off x="216932" y="7164537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sp>
        <p:nvSpPr>
          <p:cNvPr id="40" name="Заголовок 1">
            <a:extLst>
              <a:ext uri="{FF2B5EF4-FFF2-40B4-BE49-F238E27FC236}">
                <a16:creationId xmlns="" xmlns:a16="http://schemas.microsoft.com/office/drawing/2014/main" id="{CD268C9F-6101-43C7-A5F7-B3E169EE4670}"/>
              </a:ext>
            </a:extLst>
          </p:cNvPr>
          <p:cNvSpPr txBox="1">
            <a:spLocks/>
          </p:cNvSpPr>
          <p:nvPr/>
        </p:nvSpPr>
        <p:spPr>
          <a:xfrm>
            <a:off x="156888" y="7806668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341118" y="208644"/>
            <a:ext cx="64187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Century Gothic" panose="020B0502020202020204" pitchFamily="34" charset="0"/>
              </a:rPr>
              <a:t>Органическая фруктово-ягодная переработка</a:t>
            </a:r>
          </a:p>
          <a:p>
            <a:r>
              <a:rPr lang="ru-RU" sz="2000" b="1" dirty="0">
                <a:latin typeface="Century Gothic" panose="020B0502020202020204" pitchFamily="34" charset="0"/>
              </a:rPr>
              <a:t> </a:t>
            </a:r>
            <a:r>
              <a:rPr lang="ru-RU" sz="2000" b="1" dirty="0" smtClean="0">
                <a:latin typeface="Century Gothic" panose="020B0502020202020204" pitchFamily="34" charset="0"/>
              </a:rPr>
              <a:t>(пасты)</a:t>
            </a:r>
            <a:endParaRPr lang="ru-RU" sz="2000" b="1" dirty="0">
              <a:latin typeface="Century Gothic" panose="020B050202020202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451548" y="736342"/>
            <a:ext cx="1324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1 компания</a:t>
            </a:r>
            <a:endParaRPr lang="ru-RU" dirty="0"/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3"/>
          <a:srcRect l="22511" t="68359" r="23682" b="10156"/>
          <a:stretch>
            <a:fillRect/>
          </a:stretch>
        </p:blipFill>
        <p:spPr bwMode="auto">
          <a:xfrm>
            <a:off x="571472" y="2071678"/>
            <a:ext cx="8273819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73445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Заголовок 1">
            <a:extLst>
              <a:ext uri="{FF2B5EF4-FFF2-40B4-BE49-F238E27FC236}">
                <a16:creationId xmlns="" xmlns:a16="http://schemas.microsoft.com/office/drawing/2014/main" id="{579F23A9-61C5-43E7-B978-EFB1911FBF8C}"/>
              </a:ext>
            </a:extLst>
          </p:cNvPr>
          <p:cNvSpPr txBox="1">
            <a:spLocks/>
          </p:cNvSpPr>
          <p:nvPr/>
        </p:nvSpPr>
        <p:spPr>
          <a:xfrm>
            <a:off x="216932" y="7164537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sp>
        <p:nvSpPr>
          <p:cNvPr id="40" name="Заголовок 1">
            <a:extLst>
              <a:ext uri="{FF2B5EF4-FFF2-40B4-BE49-F238E27FC236}">
                <a16:creationId xmlns="" xmlns:a16="http://schemas.microsoft.com/office/drawing/2014/main" id="{CD268C9F-6101-43C7-A5F7-B3E169EE4670}"/>
              </a:ext>
            </a:extLst>
          </p:cNvPr>
          <p:cNvSpPr txBox="1">
            <a:spLocks/>
          </p:cNvSpPr>
          <p:nvPr/>
        </p:nvSpPr>
        <p:spPr>
          <a:xfrm>
            <a:off x="156888" y="7806668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341118" y="208644"/>
            <a:ext cx="58224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Century Gothic" panose="020B0502020202020204" pitchFamily="34" charset="0"/>
              </a:rPr>
              <a:t>Органическая доработка меда (</a:t>
            </a:r>
            <a:r>
              <a:rPr lang="ru-RU" sz="2000" b="1" dirty="0" smtClean="0">
                <a:latin typeface="Century Gothic" panose="020B0502020202020204" pitchFamily="34" charset="0"/>
              </a:rPr>
              <a:t>упаковка)</a:t>
            </a:r>
            <a:endParaRPr lang="ru-RU" sz="2000" b="1" dirty="0">
              <a:latin typeface="Century Gothic" panose="020B050202020202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451548" y="736342"/>
            <a:ext cx="13403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6 компаний</a:t>
            </a:r>
            <a:endParaRPr lang="ru-RU" dirty="0"/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2"/>
          <a:srcRect l="23060" t="21484" r="23682" b="8203"/>
          <a:stretch>
            <a:fillRect/>
          </a:stretch>
        </p:blipFill>
        <p:spPr bwMode="auto">
          <a:xfrm>
            <a:off x="1071538" y="1552528"/>
            <a:ext cx="6503591" cy="4827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61577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500034" y="1928802"/>
            <a:ext cx="7929618" cy="1571604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630238" lvl="0">
              <a:spcBef>
                <a:spcPct val="0"/>
              </a:spcBef>
              <a:defRPr/>
            </a:pPr>
            <a:r>
              <a:rPr kumimoji="0" lang="ru-RU" sz="4000" b="1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БЛОК </a:t>
            </a:r>
            <a:r>
              <a:rPr kumimoji="0" lang="ru-RU" sz="4000" b="1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№1</a:t>
            </a:r>
            <a:r>
              <a:rPr kumimoji="0" lang="ru-RU" sz="40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ru-RU" sz="40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Интерактивный </a:t>
            </a:r>
            <a:r>
              <a:rPr kumimoji="0" lang="ru-RU" sz="4000" b="1" i="0" u="none" strike="noStrike" kern="120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контент</a:t>
            </a:r>
            <a:r>
              <a:rPr kumimoji="0" lang="ru-RU" sz="40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– </a:t>
            </a:r>
            <a:r>
              <a:rPr kumimoji="0" lang="ru-RU" sz="40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Статистика, истории успеха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357322" y="4429132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630238" lvl="0">
              <a:spcBef>
                <a:spcPct val="0"/>
              </a:spcBef>
              <a:defRPr/>
            </a:pPr>
            <a:r>
              <a:rPr lang="ru-RU" sz="2400" b="1" i="1" dirty="0">
                <a:latin typeface="Century Gothic" panose="020B0502020202020204" pitchFamily="34" charset="0"/>
                <a:ea typeface="+mj-ea"/>
                <a:cs typeface="+mj-cs"/>
              </a:rPr>
              <a:t>Не только наши заслуги, но и наше уважение к заслугам других позволяют добиться успеха</a:t>
            </a:r>
            <a:r>
              <a:rPr lang="ru-RU" sz="2400" b="1" i="1" dirty="0" smtClean="0">
                <a:latin typeface="Century Gothic" panose="020B0502020202020204" pitchFamily="34" charset="0"/>
                <a:ea typeface="+mj-ea"/>
                <a:cs typeface="+mj-cs"/>
              </a:rPr>
              <a:t>.</a:t>
            </a:r>
            <a:endParaRPr lang="ru-RU" sz="2400" b="1" i="1" dirty="0"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Заголовок 1">
            <a:extLst>
              <a:ext uri="{FF2B5EF4-FFF2-40B4-BE49-F238E27FC236}">
                <a16:creationId xmlns="" xmlns:a16="http://schemas.microsoft.com/office/drawing/2014/main" id="{579F23A9-61C5-43E7-B978-EFB1911FBF8C}"/>
              </a:ext>
            </a:extLst>
          </p:cNvPr>
          <p:cNvSpPr txBox="1">
            <a:spLocks/>
          </p:cNvSpPr>
          <p:nvPr/>
        </p:nvSpPr>
        <p:spPr>
          <a:xfrm>
            <a:off x="216932" y="7164537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sp>
        <p:nvSpPr>
          <p:cNvPr id="40" name="Заголовок 1">
            <a:extLst>
              <a:ext uri="{FF2B5EF4-FFF2-40B4-BE49-F238E27FC236}">
                <a16:creationId xmlns="" xmlns:a16="http://schemas.microsoft.com/office/drawing/2014/main" id="{CD268C9F-6101-43C7-A5F7-B3E169EE4670}"/>
              </a:ext>
            </a:extLst>
          </p:cNvPr>
          <p:cNvSpPr txBox="1">
            <a:spLocks/>
          </p:cNvSpPr>
          <p:nvPr/>
        </p:nvSpPr>
        <p:spPr>
          <a:xfrm>
            <a:off x="156888" y="7806668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341118" y="208644"/>
            <a:ext cx="55980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Century Gothic" panose="020B0502020202020204" pitchFamily="34" charset="0"/>
              </a:rPr>
              <a:t>Органическая доработка яиц (упаковка)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3451548" y="736342"/>
            <a:ext cx="13403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5 компаний</a:t>
            </a:r>
            <a:endParaRPr lang="ru-RU" dirty="0"/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/>
          <a:srcRect l="22511" t="20508" r="24780" b="15039"/>
          <a:stretch>
            <a:fillRect/>
          </a:stretch>
        </p:blipFill>
        <p:spPr bwMode="auto">
          <a:xfrm>
            <a:off x="857224" y="1357297"/>
            <a:ext cx="7143800" cy="49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46681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Заголовок 1">
            <a:extLst>
              <a:ext uri="{FF2B5EF4-FFF2-40B4-BE49-F238E27FC236}">
                <a16:creationId xmlns="" xmlns:a16="http://schemas.microsoft.com/office/drawing/2014/main" id="{579F23A9-61C5-43E7-B978-EFB1911FBF8C}"/>
              </a:ext>
            </a:extLst>
          </p:cNvPr>
          <p:cNvSpPr txBox="1">
            <a:spLocks/>
          </p:cNvSpPr>
          <p:nvPr/>
        </p:nvSpPr>
        <p:spPr>
          <a:xfrm>
            <a:off x="216932" y="7164537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sp>
        <p:nvSpPr>
          <p:cNvPr id="40" name="Заголовок 1">
            <a:extLst>
              <a:ext uri="{FF2B5EF4-FFF2-40B4-BE49-F238E27FC236}">
                <a16:creationId xmlns="" xmlns:a16="http://schemas.microsoft.com/office/drawing/2014/main" id="{CD268C9F-6101-43C7-A5F7-B3E169EE4670}"/>
              </a:ext>
            </a:extLst>
          </p:cNvPr>
          <p:cNvSpPr txBox="1">
            <a:spLocks/>
          </p:cNvSpPr>
          <p:nvPr/>
        </p:nvSpPr>
        <p:spPr>
          <a:xfrm>
            <a:off x="156888" y="7806668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341118" y="208644"/>
            <a:ext cx="49327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Century Gothic" panose="020B0502020202020204" pitchFamily="34" charset="0"/>
              </a:rPr>
              <a:t>Органическая переработка специй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3451548" y="736342"/>
            <a:ext cx="13403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3 компании</a:t>
            </a:r>
            <a:endParaRPr lang="ru-RU" dirty="0"/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3"/>
          <a:srcRect l="23096" t="21679" r="23646" b="41211"/>
          <a:stretch>
            <a:fillRect/>
          </a:stretch>
        </p:blipFill>
        <p:spPr bwMode="auto">
          <a:xfrm>
            <a:off x="335349" y="1787294"/>
            <a:ext cx="8388325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12451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Заголовок 1">
            <a:extLst>
              <a:ext uri="{FF2B5EF4-FFF2-40B4-BE49-F238E27FC236}">
                <a16:creationId xmlns="" xmlns:a16="http://schemas.microsoft.com/office/drawing/2014/main" id="{579F23A9-61C5-43E7-B978-EFB1911FBF8C}"/>
              </a:ext>
            </a:extLst>
          </p:cNvPr>
          <p:cNvSpPr txBox="1">
            <a:spLocks/>
          </p:cNvSpPr>
          <p:nvPr/>
        </p:nvSpPr>
        <p:spPr>
          <a:xfrm>
            <a:off x="216932" y="7164537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sp>
        <p:nvSpPr>
          <p:cNvPr id="40" name="Заголовок 1">
            <a:extLst>
              <a:ext uri="{FF2B5EF4-FFF2-40B4-BE49-F238E27FC236}">
                <a16:creationId xmlns="" xmlns:a16="http://schemas.microsoft.com/office/drawing/2014/main" id="{CD268C9F-6101-43C7-A5F7-B3E169EE4670}"/>
              </a:ext>
            </a:extLst>
          </p:cNvPr>
          <p:cNvSpPr txBox="1">
            <a:spLocks/>
          </p:cNvSpPr>
          <p:nvPr/>
        </p:nvSpPr>
        <p:spPr>
          <a:xfrm>
            <a:off x="156888" y="7806668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341118" y="208644"/>
            <a:ext cx="45015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Century Gothic" panose="020B0502020202020204" pitchFamily="34" charset="0"/>
              </a:rPr>
              <a:t>Органическое производство чая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3451548" y="634742"/>
            <a:ext cx="23396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4 компании (</a:t>
            </a:r>
            <a:r>
              <a:rPr lang="ru-RU" dirty="0" err="1" smtClean="0"/>
              <a:t>стор</a:t>
            </a:r>
            <a:r>
              <a:rPr lang="ru-RU" dirty="0" smtClean="0"/>
              <a:t> 1</a:t>
            </a:r>
            <a:r>
              <a:rPr lang="en-US" dirty="0" smtClean="0"/>
              <a:t>/2)</a:t>
            </a:r>
            <a:endParaRPr lang="ru-RU" dirty="0"/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/>
          <a:srcRect l="23060" t="20508" r="23682" b="11132"/>
          <a:stretch>
            <a:fillRect/>
          </a:stretch>
        </p:blipFill>
        <p:spPr bwMode="auto">
          <a:xfrm>
            <a:off x="928662" y="1361005"/>
            <a:ext cx="7221328" cy="5211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2612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Заголовок 1">
            <a:extLst>
              <a:ext uri="{FF2B5EF4-FFF2-40B4-BE49-F238E27FC236}">
                <a16:creationId xmlns="" xmlns:a16="http://schemas.microsoft.com/office/drawing/2014/main" id="{579F23A9-61C5-43E7-B978-EFB1911FBF8C}"/>
              </a:ext>
            </a:extLst>
          </p:cNvPr>
          <p:cNvSpPr txBox="1">
            <a:spLocks/>
          </p:cNvSpPr>
          <p:nvPr/>
        </p:nvSpPr>
        <p:spPr>
          <a:xfrm>
            <a:off x="216932" y="7164537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sp>
        <p:nvSpPr>
          <p:cNvPr id="40" name="Заголовок 1">
            <a:extLst>
              <a:ext uri="{FF2B5EF4-FFF2-40B4-BE49-F238E27FC236}">
                <a16:creationId xmlns="" xmlns:a16="http://schemas.microsoft.com/office/drawing/2014/main" id="{CD268C9F-6101-43C7-A5F7-B3E169EE4670}"/>
              </a:ext>
            </a:extLst>
          </p:cNvPr>
          <p:cNvSpPr txBox="1">
            <a:spLocks/>
          </p:cNvSpPr>
          <p:nvPr/>
        </p:nvSpPr>
        <p:spPr>
          <a:xfrm>
            <a:off x="156888" y="7806668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341118" y="208644"/>
            <a:ext cx="45015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Century Gothic" panose="020B0502020202020204" pitchFamily="34" charset="0"/>
              </a:rPr>
              <a:t>Органическое производство чая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3451548" y="634742"/>
            <a:ext cx="23396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4 компании (</a:t>
            </a:r>
            <a:r>
              <a:rPr lang="ru-RU" dirty="0" err="1" smtClean="0"/>
              <a:t>стор</a:t>
            </a:r>
            <a:r>
              <a:rPr lang="ru-RU" dirty="0" smtClean="0"/>
              <a:t> </a:t>
            </a:r>
            <a:r>
              <a:rPr lang="en-US" dirty="0" smtClean="0"/>
              <a:t>2/2)</a:t>
            </a:r>
            <a:endParaRPr lang="ru-RU" dirty="0"/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2"/>
          <a:srcRect l="23060" t="29297" r="23682" b="40430"/>
          <a:stretch>
            <a:fillRect/>
          </a:stretch>
        </p:blipFill>
        <p:spPr bwMode="auto">
          <a:xfrm>
            <a:off x="534595" y="1780332"/>
            <a:ext cx="8270677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76783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Заголовок 1">
            <a:extLst>
              <a:ext uri="{FF2B5EF4-FFF2-40B4-BE49-F238E27FC236}">
                <a16:creationId xmlns="" xmlns:a16="http://schemas.microsoft.com/office/drawing/2014/main" id="{579F23A9-61C5-43E7-B978-EFB1911FBF8C}"/>
              </a:ext>
            </a:extLst>
          </p:cNvPr>
          <p:cNvSpPr txBox="1">
            <a:spLocks/>
          </p:cNvSpPr>
          <p:nvPr/>
        </p:nvSpPr>
        <p:spPr>
          <a:xfrm>
            <a:off x="216932" y="7164537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sp>
        <p:nvSpPr>
          <p:cNvPr id="40" name="Заголовок 1">
            <a:extLst>
              <a:ext uri="{FF2B5EF4-FFF2-40B4-BE49-F238E27FC236}">
                <a16:creationId xmlns="" xmlns:a16="http://schemas.microsoft.com/office/drawing/2014/main" id="{CD268C9F-6101-43C7-A5F7-B3E169EE4670}"/>
              </a:ext>
            </a:extLst>
          </p:cNvPr>
          <p:cNvSpPr txBox="1">
            <a:spLocks/>
          </p:cNvSpPr>
          <p:nvPr/>
        </p:nvSpPr>
        <p:spPr>
          <a:xfrm>
            <a:off x="156888" y="7806668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341118" y="208644"/>
            <a:ext cx="53976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Century Gothic" panose="020B0502020202020204" pitchFamily="34" charset="0"/>
              </a:rPr>
              <a:t>Органическое производство </a:t>
            </a:r>
            <a:r>
              <a:rPr lang="ru-RU" sz="2000" b="1" dirty="0" smtClean="0">
                <a:latin typeface="Century Gothic" panose="020B0502020202020204" pitchFamily="34" charset="0"/>
              </a:rPr>
              <a:t>шоколада</a:t>
            </a:r>
            <a:endParaRPr lang="ru-RU" sz="2000" b="1" dirty="0">
              <a:latin typeface="Century Gothic" panose="020B050202020202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477243" y="807102"/>
            <a:ext cx="13403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ru-RU" dirty="0"/>
              <a:t/>
            </a:r>
            <a:br>
              <a:rPr lang="ru-RU" dirty="0"/>
            </a:br>
            <a:r>
              <a:rPr lang="en-US" dirty="0" smtClean="0"/>
              <a:t>2</a:t>
            </a:r>
            <a:r>
              <a:rPr lang="ru-RU" dirty="0" smtClean="0"/>
              <a:t> компании</a:t>
            </a:r>
            <a:endParaRPr lang="ru-RU" dirty="0"/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"/>
          <a:srcRect l="23060" t="38086" r="23682" b="13086"/>
          <a:stretch>
            <a:fillRect/>
          </a:stretch>
        </p:blipFill>
        <p:spPr bwMode="auto">
          <a:xfrm>
            <a:off x="410023" y="1739194"/>
            <a:ext cx="8038204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92038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Заголовок 1">
            <a:extLst>
              <a:ext uri="{FF2B5EF4-FFF2-40B4-BE49-F238E27FC236}">
                <a16:creationId xmlns="" xmlns:a16="http://schemas.microsoft.com/office/drawing/2014/main" id="{579F23A9-61C5-43E7-B978-EFB1911FBF8C}"/>
              </a:ext>
            </a:extLst>
          </p:cNvPr>
          <p:cNvSpPr txBox="1">
            <a:spLocks/>
          </p:cNvSpPr>
          <p:nvPr/>
        </p:nvSpPr>
        <p:spPr>
          <a:xfrm>
            <a:off x="216932" y="7164537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sp>
        <p:nvSpPr>
          <p:cNvPr id="40" name="Заголовок 1">
            <a:extLst>
              <a:ext uri="{FF2B5EF4-FFF2-40B4-BE49-F238E27FC236}">
                <a16:creationId xmlns="" xmlns:a16="http://schemas.microsoft.com/office/drawing/2014/main" id="{CD268C9F-6101-43C7-A5F7-B3E169EE4670}"/>
              </a:ext>
            </a:extLst>
          </p:cNvPr>
          <p:cNvSpPr txBox="1">
            <a:spLocks/>
          </p:cNvSpPr>
          <p:nvPr/>
        </p:nvSpPr>
        <p:spPr>
          <a:xfrm>
            <a:off x="156888" y="7806668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341118" y="208644"/>
            <a:ext cx="45496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Century Gothic" panose="020B0502020202020204" pitchFamily="34" charset="0"/>
              </a:rPr>
              <a:t>Органические продукты новинки</a:t>
            </a:r>
          </a:p>
        </p:txBody>
      </p: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2"/>
          <a:srcRect l="22547" t="28516" r="23646" b="12890"/>
          <a:stretch>
            <a:fillRect/>
          </a:stretch>
        </p:blipFill>
        <p:spPr bwMode="auto">
          <a:xfrm>
            <a:off x="535769" y="1697408"/>
            <a:ext cx="7566831" cy="4632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32297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6" name="Заголовок 1">
            <a:extLst>
              <a:ext uri="{FF2B5EF4-FFF2-40B4-BE49-F238E27FC236}">
                <a16:creationId xmlns="" xmlns:a16="http://schemas.microsoft.com/office/drawing/2014/main" id="{579F23A9-61C5-43E7-B978-EFB1911FBF8C}"/>
              </a:ext>
            </a:extLst>
          </p:cNvPr>
          <p:cNvSpPr txBox="1">
            <a:spLocks/>
          </p:cNvSpPr>
          <p:nvPr/>
        </p:nvSpPr>
        <p:spPr>
          <a:xfrm>
            <a:off x="216932" y="7164537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sp>
        <p:nvSpPr>
          <p:cNvPr id="40" name="Заголовок 1">
            <a:extLst>
              <a:ext uri="{FF2B5EF4-FFF2-40B4-BE49-F238E27FC236}">
                <a16:creationId xmlns="" xmlns:a16="http://schemas.microsoft.com/office/drawing/2014/main" id="{CD268C9F-6101-43C7-A5F7-B3E169EE4670}"/>
              </a:ext>
            </a:extLst>
          </p:cNvPr>
          <p:cNvSpPr txBox="1">
            <a:spLocks/>
          </p:cNvSpPr>
          <p:nvPr/>
        </p:nvSpPr>
        <p:spPr>
          <a:xfrm>
            <a:off x="156888" y="7806668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341118" y="208644"/>
            <a:ext cx="57839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Century Gothic" panose="020B0502020202020204" pitchFamily="34" charset="0"/>
              </a:rPr>
              <a:t>Органические продукты по направлениям</a:t>
            </a:r>
          </a:p>
        </p:txBody>
      </p:sp>
      <p:graphicFrame>
        <p:nvGraphicFramePr>
          <p:cNvPr id="38" name="Таблица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70201877"/>
              </p:ext>
            </p:extLst>
          </p:nvPr>
        </p:nvGraphicFramePr>
        <p:xfrm>
          <a:off x="246245" y="1586248"/>
          <a:ext cx="8643998" cy="481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52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61125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5745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uk-UA" dirty="0" smtClean="0"/>
                        <a:t>№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Назва напрямку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Кількість операторів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Органічна м’ясна переробка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dirty="0" smtClean="0"/>
                        <a:t>Органічна молочна переробка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uk-UA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Органічне виробництво борошна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11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uk-UA" sz="1800" b="1" i="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Органічне</a:t>
                      </a:r>
                      <a:r>
                        <a:rPr kumimoji="0" lang="uk-UA" sz="1800" b="1" i="0" u="none" strike="noStrike" kern="1200" cap="none" spc="0" normalizeH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виробництво круп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15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baseline="0" dirty="0" smtClean="0"/>
                        <a:t>Органічне</a:t>
                      </a:r>
                      <a:r>
                        <a:rPr lang="uk-UA" sz="1800" b="1" dirty="0" smtClean="0"/>
                        <a:t> виробництво олії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13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b="1" dirty="0" smtClean="0"/>
                        <a:t>Органічна фруктово-ягідна переробка (соки)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13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800" b="1" dirty="0" smtClean="0"/>
                        <a:t>Органічна</a:t>
                      </a:r>
                      <a:r>
                        <a:rPr lang="ru-RU" sz="1800" b="1" dirty="0" smtClean="0"/>
                        <a:t> </a:t>
                      </a:r>
                      <a:r>
                        <a:rPr lang="uk-UA" sz="1800" b="1" dirty="0" smtClean="0"/>
                        <a:t>фруктово-ягідна переробка  (пасти)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dirty="0" smtClean="0"/>
                        <a:t>Органічна доробка меду (пакування)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dirty="0" smtClean="0"/>
                        <a:t>Органічна доробка яєць (пакування)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dirty="0" smtClean="0"/>
                        <a:t>Органічна переробка спецій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11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dirty="0" smtClean="0"/>
                        <a:t>Органічне виробництво чаїв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smtClean="0"/>
                        <a:t>12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dirty="0" smtClean="0"/>
                        <a:t>Органічне виробництво шоколаду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1387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500034" y="1928802"/>
            <a:ext cx="7572428" cy="1571604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630238" lvl="0">
              <a:spcBef>
                <a:spcPct val="0"/>
              </a:spcBef>
              <a:defRPr/>
            </a:pPr>
            <a:r>
              <a:rPr kumimoji="0" lang="ru-RU" sz="4000" b="1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БЛОК №1</a:t>
            </a:r>
            <a:r>
              <a:rPr kumimoji="0" lang="ru-RU" sz="40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Интерактивный </a:t>
            </a:r>
            <a:r>
              <a:rPr kumimoji="0" lang="ru-RU" sz="4000" b="1" i="0" u="none" strike="noStrike" kern="120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контент</a:t>
            </a:r>
            <a:r>
              <a:rPr kumimoji="0" lang="ru-RU" sz="40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– статистика, истории успеха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357322" y="4429132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r>
              <a:rPr kumimoji="0" lang="ru-RU" sz="2400" b="1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Реальный кейс – реальный опыт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42876" y="-6230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809625" lvl="0">
              <a:spcBef>
                <a:spcPct val="0"/>
              </a:spcBef>
              <a:defRPr/>
            </a:pPr>
            <a:r>
              <a:rPr kumimoji="0" lang="ru-RU" sz="2400" b="1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История успеха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034" y="3929066"/>
            <a:ext cx="40719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9900"/>
                </a:solidFill>
                <a:cs typeface="Times New Roman" pitchFamily="18" charset="0"/>
              </a:rPr>
              <a:t>Настоящее.</a:t>
            </a:r>
          </a:p>
          <a:p>
            <a:pPr algn="ctr"/>
            <a:r>
              <a:rPr lang="ru-RU" sz="4800" b="1" dirty="0" smtClean="0">
                <a:solidFill>
                  <a:srgbClr val="009900"/>
                </a:solidFill>
                <a:cs typeface="Times New Roman" pitchFamily="18" charset="0"/>
              </a:rPr>
              <a:t>Украинское.</a:t>
            </a:r>
          </a:p>
          <a:p>
            <a:pPr algn="ctr"/>
            <a:r>
              <a:rPr lang="ru-RU" sz="4800" b="1" dirty="0" smtClean="0">
                <a:solidFill>
                  <a:srgbClr val="009900"/>
                </a:solidFill>
                <a:cs typeface="Times New Roman" pitchFamily="18" charset="0"/>
              </a:rPr>
              <a:t>Органическое</a:t>
            </a:r>
            <a:endParaRPr lang="uk-UA" sz="4800" b="1" dirty="0" smtClean="0">
              <a:solidFill>
                <a:srgbClr val="009900"/>
              </a:solidFill>
              <a:cs typeface="Times New Roman" pitchFamily="18" charset="0"/>
            </a:endParaRPr>
          </a:p>
        </p:txBody>
      </p:sp>
      <p:pic>
        <p:nvPicPr>
          <p:cNvPr id="13" name="Рисунок 12" descr="OMeat (1).jpg"/>
          <p:cNvPicPr>
            <a:picLocks noChangeAspect="1"/>
          </p:cNvPicPr>
          <p:nvPr/>
        </p:nvPicPr>
        <p:blipFill>
          <a:blip r:embed="rId3" cstate="print"/>
          <a:srcRect l="28054" t="9426" r="23208" b="13273"/>
          <a:stretch>
            <a:fillRect/>
          </a:stretch>
        </p:blipFill>
        <p:spPr>
          <a:xfrm>
            <a:off x="5072066" y="3286124"/>
            <a:ext cx="3000396" cy="2928958"/>
          </a:xfrm>
          <a:prstGeom prst="rect">
            <a:avLst/>
          </a:prstGeom>
        </p:spPr>
      </p:pic>
      <p:pic>
        <p:nvPicPr>
          <p:cNvPr id="14" name="Рисунок 13" descr="organic logo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7870" y="1000108"/>
            <a:ext cx="2808312" cy="2809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http://fartuknazakaz.ru/images/cms/thumbs/2289fd26ab4b37718deaa13fab957437fe95ea74/4124_950_auto_5_80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715016"/>
            <a:ext cx="9144000" cy="857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Ромб 13"/>
          <p:cNvSpPr/>
          <p:nvPr/>
        </p:nvSpPr>
        <p:spPr>
          <a:xfrm>
            <a:off x="-1151558" y="928670"/>
            <a:ext cx="5652120" cy="5112568"/>
          </a:xfrm>
          <a:prstGeom prst="diamond">
            <a:avLst/>
          </a:prstGeom>
          <a:blipFill dpi="0" rotWithShape="1">
            <a:blip r:embed="rId3" cstate="print"/>
            <a:srcRect/>
            <a:stretch>
              <a:fillRect l="21000" r="-21000"/>
            </a:stretch>
          </a:blipFill>
          <a:ln>
            <a:solidFill>
              <a:schemeClr val="bg1">
                <a:alpha val="0"/>
              </a:schemeClr>
            </a:solidFill>
          </a:ln>
          <a:effectLst>
            <a:outerShdw blurRad="457200" dist="50800" dir="7140000" algn="ctr" rotWithShape="0">
              <a:srgbClr val="000000">
                <a:alpha val="6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42876" y="-6230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900113" lvl="0">
              <a:spcBef>
                <a:spcPct val="0"/>
              </a:spcBef>
              <a:defRPr/>
            </a:pPr>
            <a:r>
              <a:rPr lang="en-US" sz="2400" b="1" dirty="0" smtClean="0">
                <a:latin typeface="Century Gothic" panose="020B0502020202020204" pitchFamily="34" charset="0"/>
                <a:ea typeface="+mj-ea"/>
                <a:cs typeface="+mj-cs"/>
              </a:rPr>
              <a:t> Organic Milk TM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07934" y="1643050"/>
            <a:ext cx="553606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августа 2013 года началось строительство завода Органик </a:t>
            </a:r>
            <a:r>
              <a:rPr lang="ru-RU" dirty="0" err="1" smtClean="0"/>
              <a:t>Милк</a:t>
            </a:r>
            <a:r>
              <a:rPr lang="ru-RU" dirty="0" smtClean="0"/>
              <a:t> по переработке собственного органического молока. И уже в мае 2014 была выпущена первая продукция.</a:t>
            </a:r>
          </a:p>
          <a:p>
            <a:endParaRPr lang="ru-RU" dirty="0" smtClean="0"/>
          </a:p>
          <a:p>
            <a:pPr marL="809625"/>
            <a:r>
              <a:rPr lang="ru-RU" b="1" dirty="0" smtClean="0">
                <a:solidFill>
                  <a:srgbClr val="002060"/>
                </a:solidFill>
              </a:rPr>
              <a:t>Органик </a:t>
            </a:r>
            <a:r>
              <a:rPr lang="ru-RU" b="1" dirty="0" err="1" smtClean="0">
                <a:solidFill>
                  <a:srgbClr val="002060"/>
                </a:solidFill>
              </a:rPr>
              <a:t>Милк</a:t>
            </a:r>
            <a:r>
              <a:rPr lang="ru-RU" dirty="0" smtClean="0"/>
              <a:t> - первый в Украине завод по производству сертифицированной органической молочной продукции из собственного сырья.</a:t>
            </a:r>
          </a:p>
          <a:p>
            <a:endParaRPr lang="ru-RU" dirty="0" smtClean="0"/>
          </a:p>
          <a:p>
            <a:r>
              <a:rPr lang="ru-RU" dirty="0" smtClean="0"/>
              <a:t>Ежедневно мы перерабатываем около 30 тонн молока. Мы используем только органическую сырье, отвечает всем международным требованиям, объединяем в себе традиции поколений в сфере производства, новейшие технологии и европейский опыт.</a:t>
            </a:r>
          </a:p>
        </p:txBody>
      </p:sp>
      <p:pic>
        <p:nvPicPr>
          <p:cNvPr id="16" name="Рисунок 15" descr="organic logo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14612" y="857232"/>
            <a:ext cx="1008112" cy="100850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3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3"/>
          <a:srcRect l="10078" t="44965" r="14275" b="11806"/>
          <a:stretch/>
        </p:blipFill>
        <p:spPr>
          <a:xfrm>
            <a:off x="319439" y="3227649"/>
            <a:ext cx="8681686" cy="27893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8675" y="1557470"/>
            <a:ext cx="33434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Century Gothic" panose="020B0502020202020204" pitchFamily="34" charset="0"/>
              </a:rPr>
              <a:t>Давайте познакомимся! </a:t>
            </a:r>
            <a:endParaRPr lang="ru-RU" sz="32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321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42876" y="-6230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812800" lvl="0">
              <a:spcBef>
                <a:spcPct val="0"/>
              </a:spcBef>
              <a:defRPr/>
            </a:pPr>
            <a:r>
              <a:rPr lang="en-US" sz="2400" b="1" dirty="0" smtClean="0">
                <a:latin typeface="Century Gothic" panose="020B0502020202020204" pitchFamily="34" charset="0"/>
                <a:ea typeface="+mj-ea"/>
                <a:cs typeface="+mj-cs"/>
              </a:rPr>
              <a:t>Organic Meat TM 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14282" y="714356"/>
            <a:ext cx="6463050" cy="1571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indent="15875" algn="ctr">
              <a:spcBef>
                <a:spcPct val="20000"/>
              </a:spcBef>
            </a:pPr>
            <a:r>
              <a:rPr lang="ru-RU" sz="2000" dirty="0" smtClean="0">
                <a:solidFill>
                  <a:prstClr val="black"/>
                </a:solidFill>
                <a:cs typeface="Calibri" pitchFamily="34" charset="0"/>
              </a:rPr>
              <a:t>ООО «Органический мясной продукт» осуществляет свою деятельность с апреля 2017 года в рамках продуктовой цепочки от производства сырья до продвижения на рынке продукции ("от поля к столу"). </a:t>
            </a:r>
          </a:p>
        </p:txBody>
      </p:sp>
      <p:pic>
        <p:nvPicPr>
          <p:cNvPr id="12" name="Рисунок 11" descr="OMeat (1).jpg"/>
          <p:cNvPicPr>
            <a:picLocks noChangeAspect="1"/>
          </p:cNvPicPr>
          <p:nvPr/>
        </p:nvPicPr>
        <p:blipFill>
          <a:blip r:embed="rId3" cstate="print"/>
          <a:srcRect l="31133" t="11047" r="18276" b="11621"/>
          <a:stretch>
            <a:fillRect/>
          </a:stretch>
        </p:blipFill>
        <p:spPr>
          <a:xfrm>
            <a:off x="8001024" y="4214818"/>
            <a:ext cx="928694" cy="1000132"/>
          </a:xfrm>
          <a:prstGeom prst="rect">
            <a:avLst/>
          </a:prstGeom>
        </p:spPr>
      </p:pic>
      <p:pic>
        <p:nvPicPr>
          <p:cNvPr id="13" name="Picture 2" descr="D:\Мои Документы\загрузки\ACCamera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" y="2986746"/>
            <a:ext cx="8072462" cy="36646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-32" y="1481934"/>
            <a:ext cx="9144032" cy="23042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266700" lvl="0" indent="15875" algn="ctr">
              <a:spcBef>
                <a:spcPct val="20000"/>
              </a:spcBef>
            </a:pPr>
            <a:r>
              <a:rPr lang="ru-RU" sz="2000" dirty="0" smtClean="0">
                <a:solidFill>
                  <a:prstClr val="black"/>
                </a:solidFill>
                <a:cs typeface="Calibri" pitchFamily="34" charset="0"/>
              </a:rPr>
              <a:t>Органический мясной продукт сочетает в себе традиции поколений в сфере производства, новейшие технологии и европейский опыт Мощность завода - 3т/ сутки, около 30 видов готовой органической продукции</a:t>
            </a:r>
            <a:endParaRPr kumimoji="0" lang="uk-UA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42876" y="-6230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809625" lvl="0">
              <a:spcBef>
                <a:spcPct val="0"/>
              </a:spcBef>
              <a:defRPr/>
            </a:pPr>
            <a:r>
              <a:rPr lang="ru-RU" sz="2400" b="1" noProof="0" dirty="0" smtClean="0">
                <a:latin typeface="Century Gothic" panose="020B0502020202020204" pitchFamily="34" charset="0"/>
                <a:ea typeface="+mj-ea"/>
                <a:cs typeface="+mj-cs"/>
              </a:rPr>
              <a:t>ГАЛЕКС-АГРО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 b="10634"/>
          <a:stretch>
            <a:fillRect/>
          </a:stretch>
        </p:blipFill>
        <p:spPr bwMode="auto">
          <a:xfrm>
            <a:off x="0" y="3570647"/>
            <a:ext cx="9144000" cy="30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14283" y="949314"/>
            <a:ext cx="6500858" cy="1193802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ru-RU" sz="1600" dirty="0" smtClean="0">
                <a:latin typeface="+mn-lt"/>
              </a:rPr>
              <a:t>Компании входят в структуру ООО «</a:t>
            </a:r>
            <a:r>
              <a:rPr lang="ru-RU" sz="1600" dirty="0" err="1" smtClean="0">
                <a:latin typeface="+mn-lt"/>
              </a:rPr>
              <a:t>Галекс-Агро</a:t>
            </a:r>
            <a:r>
              <a:rPr lang="ru-RU" sz="1600" dirty="0" smtClean="0">
                <a:latin typeface="+mn-lt"/>
              </a:rPr>
              <a:t>», которая занимается исключительно органическим земледелием и животноводством, имеет полный завершенный цикл производства от выращивания кормов, содержания поголовья </a:t>
            </a:r>
            <a:r>
              <a:rPr lang="ru-RU" sz="1600" dirty="0" err="1" smtClean="0">
                <a:latin typeface="+mn-lt"/>
              </a:rPr>
              <a:t>мясо-молочного</a:t>
            </a:r>
            <a:r>
              <a:rPr lang="ru-RU" sz="1600" dirty="0" smtClean="0">
                <a:latin typeface="+mn-lt"/>
              </a:rPr>
              <a:t> стада к переработке молочного сырья и производства конечного продукта потребления.</a:t>
            </a:r>
            <a:endParaRPr lang="ru-RU" sz="1600" b="1" i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475318" y="2357430"/>
            <a:ext cx="1928812" cy="571500"/>
          </a:xfrm>
          <a:prstGeom prst="rect">
            <a:avLst/>
          </a:prstGeom>
          <a:solidFill>
            <a:srgbClr val="669900"/>
          </a:solidFill>
          <a:ln>
            <a:solidFill>
              <a:srgbClr val="66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2060"/>
                </a:solidFill>
              </a:rPr>
              <a:t>ГАЛЕКС-АГРО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75014" y="3214689"/>
            <a:ext cx="2571750" cy="571500"/>
          </a:xfrm>
          <a:prstGeom prst="rect">
            <a:avLst/>
          </a:prstGeom>
          <a:solidFill>
            <a:srgbClr val="669900"/>
          </a:solidFill>
          <a:ln>
            <a:solidFill>
              <a:srgbClr val="66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rgbClr val="002060"/>
                </a:solidFill>
              </a:rPr>
              <a:t>РАСТЕНЕВОДСТВО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689889" y="3214689"/>
            <a:ext cx="2571750" cy="571500"/>
          </a:xfrm>
          <a:prstGeom prst="rect">
            <a:avLst/>
          </a:prstGeom>
          <a:solidFill>
            <a:srgbClr val="669900"/>
          </a:solidFill>
          <a:ln>
            <a:solidFill>
              <a:srgbClr val="66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rgbClr val="002060"/>
                </a:solidFill>
              </a:rPr>
              <a:t>ЖИВОТНОВОДСТВО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85308" y="4075932"/>
            <a:ext cx="1428750" cy="571500"/>
          </a:xfrm>
          <a:prstGeom prst="rect">
            <a:avLst/>
          </a:prstGeom>
          <a:solidFill>
            <a:srgbClr val="669900"/>
          </a:solidFill>
          <a:ln>
            <a:solidFill>
              <a:srgbClr val="6699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rgbClr val="002060"/>
                </a:solidFill>
              </a:rPr>
              <a:t>ЗЕРНОВЫЕ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403764" y="4071939"/>
            <a:ext cx="1428750" cy="571500"/>
          </a:xfrm>
          <a:prstGeom prst="rect">
            <a:avLst/>
          </a:prstGeom>
          <a:solidFill>
            <a:srgbClr val="669900"/>
          </a:solidFill>
          <a:ln>
            <a:solidFill>
              <a:srgbClr val="6699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rgbClr val="002060"/>
                </a:solidFill>
              </a:rPr>
              <a:t>ЯГОДЫ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14313" y="5072079"/>
            <a:ext cx="1143000" cy="642937"/>
          </a:xfrm>
          <a:prstGeom prst="rect">
            <a:avLst/>
          </a:prstGeom>
          <a:solidFill>
            <a:srgbClr val="669900"/>
          </a:solidFill>
          <a:ln>
            <a:solidFill>
              <a:srgbClr val="6699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</a:rPr>
              <a:t>ЭКСПОРТ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617952" y="5072064"/>
            <a:ext cx="1357312" cy="642937"/>
          </a:xfrm>
          <a:prstGeom prst="rect">
            <a:avLst/>
          </a:prstGeom>
          <a:solidFill>
            <a:srgbClr val="669900"/>
          </a:solidFill>
          <a:ln>
            <a:solidFill>
              <a:srgbClr val="6699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</a:rPr>
              <a:t>КОРМОВАЯ БАЗА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689764" y="4071939"/>
            <a:ext cx="1428750" cy="571500"/>
          </a:xfrm>
          <a:prstGeom prst="rect">
            <a:avLst/>
          </a:prstGeom>
          <a:solidFill>
            <a:srgbClr val="669900"/>
          </a:solidFill>
          <a:ln>
            <a:solidFill>
              <a:srgbClr val="6699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rgbClr val="002060"/>
                </a:solidFill>
              </a:rPr>
              <a:t>МОЛОКО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261389" y="4071939"/>
            <a:ext cx="1428750" cy="571500"/>
          </a:xfrm>
          <a:prstGeom prst="rect">
            <a:avLst/>
          </a:prstGeom>
          <a:solidFill>
            <a:srgbClr val="669900"/>
          </a:solidFill>
          <a:ln>
            <a:solidFill>
              <a:srgbClr val="6699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 smtClean="0">
                <a:solidFill>
                  <a:srgbClr val="002060"/>
                </a:solidFill>
              </a:rPr>
              <a:t>МЯСО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858116" y="4075932"/>
            <a:ext cx="1071602" cy="571504"/>
          </a:xfrm>
          <a:prstGeom prst="rect">
            <a:avLst/>
          </a:prstGeom>
          <a:solidFill>
            <a:srgbClr val="669900"/>
          </a:solidFill>
          <a:ln>
            <a:solidFill>
              <a:srgbClr val="66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 smtClean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</a:rPr>
              <a:t>МЕД</a:t>
            </a:r>
            <a:endParaRPr lang="ru-RU" sz="1600" dirty="0">
              <a:ln>
                <a:solidFill>
                  <a:schemeClr val="tx1"/>
                </a:solidFill>
              </a:ln>
              <a:solidFill>
                <a:srgbClr val="00206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689764" y="5143512"/>
            <a:ext cx="1428760" cy="571504"/>
          </a:xfrm>
          <a:prstGeom prst="rect">
            <a:avLst/>
          </a:prstGeom>
          <a:solidFill>
            <a:srgbClr val="669900"/>
          </a:solidFill>
          <a:ln>
            <a:solidFill>
              <a:srgbClr val="6699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Organic TM Milk</a:t>
            </a:r>
            <a:endParaRPr lang="ru-RU" sz="16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332838" y="5143512"/>
            <a:ext cx="1428760" cy="571504"/>
          </a:xfrm>
          <a:prstGeom prst="rect">
            <a:avLst/>
          </a:prstGeom>
          <a:solidFill>
            <a:srgbClr val="669900"/>
          </a:solidFill>
          <a:ln>
            <a:solidFill>
              <a:srgbClr val="66990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Organic TM Meat</a:t>
            </a:r>
            <a:endParaRPr lang="ru-RU" sz="16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6" name="Прямая со стрелкой 25"/>
          <p:cNvCxnSpPr>
            <a:stCxn id="15" idx="2"/>
            <a:endCxn id="17" idx="0"/>
          </p:cNvCxnSpPr>
          <p:nvPr/>
        </p:nvCxnSpPr>
        <p:spPr>
          <a:xfrm flipH="1">
            <a:off x="1299683" y="3786189"/>
            <a:ext cx="961206" cy="289743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stCxn id="15" idx="2"/>
            <a:endCxn id="18" idx="0"/>
          </p:cNvCxnSpPr>
          <p:nvPr/>
        </p:nvCxnSpPr>
        <p:spPr>
          <a:xfrm rot="16200000" flipH="1">
            <a:off x="2546639" y="3500439"/>
            <a:ext cx="285750" cy="85725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stCxn id="16" idx="2"/>
            <a:endCxn id="21" idx="0"/>
          </p:cNvCxnSpPr>
          <p:nvPr/>
        </p:nvCxnSpPr>
        <p:spPr>
          <a:xfrm rot="5400000">
            <a:off x="6047077" y="3143251"/>
            <a:ext cx="285750" cy="1571625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stCxn id="16" idx="2"/>
            <a:endCxn id="22" idx="0"/>
          </p:cNvCxnSpPr>
          <p:nvPr/>
        </p:nvCxnSpPr>
        <p:spPr>
          <a:xfrm rot="5400000">
            <a:off x="6833683" y="3929857"/>
            <a:ext cx="285750" cy="1588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stCxn id="16" idx="2"/>
            <a:endCxn id="23" idx="0"/>
          </p:cNvCxnSpPr>
          <p:nvPr/>
        </p:nvCxnSpPr>
        <p:spPr>
          <a:xfrm>
            <a:off x="6975764" y="3786189"/>
            <a:ext cx="1418153" cy="289743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stCxn id="21" idx="2"/>
          </p:cNvCxnSpPr>
          <p:nvPr/>
        </p:nvCxnSpPr>
        <p:spPr>
          <a:xfrm rot="5400000">
            <a:off x="5154901" y="4894264"/>
            <a:ext cx="500063" cy="1588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rot="5400000">
            <a:off x="6726527" y="4892676"/>
            <a:ext cx="500062" cy="1588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stCxn id="18" idx="2"/>
          </p:cNvCxnSpPr>
          <p:nvPr/>
        </p:nvCxnSpPr>
        <p:spPr>
          <a:xfrm rot="16200000" flipH="1">
            <a:off x="4011108" y="3750470"/>
            <a:ext cx="500062" cy="228600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stCxn id="17" idx="2"/>
          </p:cNvCxnSpPr>
          <p:nvPr/>
        </p:nvCxnSpPr>
        <p:spPr>
          <a:xfrm flipH="1">
            <a:off x="903577" y="4647432"/>
            <a:ext cx="396106" cy="424632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>
            <a:stCxn id="17" idx="2"/>
            <a:endCxn id="20" idx="0"/>
          </p:cNvCxnSpPr>
          <p:nvPr/>
        </p:nvCxnSpPr>
        <p:spPr>
          <a:xfrm>
            <a:off x="1299683" y="4647432"/>
            <a:ext cx="996925" cy="424632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>
            <a:stCxn id="14" idx="1"/>
          </p:cNvCxnSpPr>
          <p:nvPr/>
        </p:nvCxnSpPr>
        <p:spPr>
          <a:xfrm rot="10800000">
            <a:off x="2260880" y="2643180"/>
            <a:ext cx="1214438" cy="1588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endCxn id="15" idx="0"/>
          </p:cNvCxnSpPr>
          <p:nvPr/>
        </p:nvCxnSpPr>
        <p:spPr>
          <a:xfrm rot="16200000" flipH="1">
            <a:off x="2010846" y="2964645"/>
            <a:ext cx="500069" cy="17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rot="10800000">
            <a:off x="5404144" y="2643182"/>
            <a:ext cx="1565935" cy="1026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rot="5400000">
            <a:off x="6690021" y="2928929"/>
            <a:ext cx="571504" cy="15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42876" y="-6230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r>
              <a:rPr lang="en-US" sz="2400" b="1" dirty="0" smtClean="0">
                <a:latin typeface="Century Gothic" panose="020B0502020202020204" pitchFamily="34" charset="0"/>
                <a:ea typeface="+mj-ea"/>
                <a:cs typeface="+mj-cs"/>
              </a:rPr>
              <a:t> Organic Milk TM, Organic Meat TM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2" name="Ромб 11"/>
          <p:cNvSpPr/>
          <p:nvPr/>
        </p:nvSpPr>
        <p:spPr>
          <a:xfrm>
            <a:off x="714348" y="3068960"/>
            <a:ext cx="4169239" cy="3789040"/>
          </a:xfrm>
          <a:prstGeom prst="diamond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643470" y="1422521"/>
            <a:ext cx="4572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Преимущества: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Сертификаты качества, признанные в ЕС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Коровы швейцарской породы </a:t>
            </a:r>
            <a:r>
              <a:rPr lang="ru-RU" dirty="0" err="1" smtClean="0"/>
              <a:t>Симентал</a:t>
            </a:r>
            <a:r>
              <a:rPr lang="ru-RU" dirty="0" smtClean="0"/>
              <a:t>, свиньи венгерской породы </a:t>
            </a:r>
            <a:r>
              <a:rPr lang="ru-RU" dirty="0" err="1" smtClean="0"/>
              <a:t>Мангалица</a:t>
            </a:r>
            <a:endParaRPr lang="ru-RU" dirty="0" smtClean="0"/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сертифицированные корма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Автоматизированное бесконтактное доения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собственные лаборатории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Контроль качества каждой партии продукта</a:t>
            </a:r>
          </a:p>
          <a:p>
            <a:endParaRPr lang="ru-RU" dirty="0" smtClean="0"/>
          </a:p>
          <a:p>
            <a:r>
              <a:rPr lang="ru-RU" b="1" dirty="0" smtClean="0">
                <a:solidFill>
                  <a:srgbClr val="002060"/>
                </a:solidFill>
              </a:rPr>
              <a:t>Девиз - «Ответственность за будущее»!</a:t>
            </a:r>
          </a:p>
          <a:p>
            <a:r>
              <a:rPr lang="ru-RU" dirty="0" smtClean="0"/>
              <a:t>Поэтому наша работа основывается на следующих основных категориях как: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Безопасность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Добросовестность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Результативность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/>
              <a:t>лидерство</a:t>
            </a:r>
          </a:p>
        </p:txBody>
      </p:sp>
      <p:sp>
        <p:nvSpPr>
          <p:cNvPr id="15" name="Ромб 14"/>
          <p:cNvSpPr/>
          <p:nvPr/>
        </p:nvSpPr>
        <p:spPr>
          <a:xfrm>
            <a:off x="-500098" y="714356"/>
            <a:ext cx="3888432" cy="3517241"/>
          </a:xfrm>
          <a:prstGeom prst="diamond">
            <a:avLst/>
          </a:prstGeom>
          <a:blipFill dpi="0" rotWithShape="1">
            <a:blip r:embed="rId4" cstate="print"/>
            <a:srcRect/>
            <a:stretch>
              <a:fillRect l="-5000" r="-24000"/>
            </a:stretch>
          </a:blipFill>
          <a:ln>
            <a:solidFill>
              <a:schemeClr val="bg1">
                <a:alpha val="0"/>
              </a:schemeClr>
            </a:solidFill>
          </a:ln>
          <a:effectLst>
            <a:outerShdw blurRad="457200" dist="50800" dir="7140000" algn="ctr" rotWithShape="0">
              <a:srgbClr val="000000">
                <a:alpha val="6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.33334 L 3.05556E-6 -2.59259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42876" y="-6230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r>
              <a:rPr lang="en-US" sz="2400" b="1" dirty="0" smtClean="0">
                <a:latin typeface="Century Gothic" panose="020B0502020202020204" pitchFamily="34" charset="0"/>
              </a:rPr>
              <a:t> Organic Milk TM, Organic Meat TM </a:t>
            </a:r>
            <a:endParaRPr lang="ru-RU" sz="2400" b="1" dirty="0">
              <a:latin typeface="Century Gothic" panose="020B0502020202020204" pitchFamily="34" charset="0"/>
            </a:endParaRPr>
          </a:p>
        </p:txBody>
      </p:sp>
      <p:sp>
        <p:nvSpPr>
          <p:cNvPr id="12" name="Ромб 11"/>
          <p:cNvSpPr/>
          <p:nvPr/>
        </p:nvSpPr>
        <p:spPr>
          <a:xfrm>
            <a:off x="4499992" y="2276872"/>
            <a:ext cx="5500726" cy="4786322"/>
          </a:xfrm>
          <a:prstGeom prst="diamond">
            <a:avLst/>
          </a:prstGeom>
          <a:blipFill dpi="0" rotWithShape="1">
            <a:blip r:embed="rId3" cstate="print"/>
            <a:srcRect/>
            <a:stretch>
              <a:fillRect l="-1000" r="-17000" b="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79512" y="1412776"/>
            <a:ext cx="83901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Все процессы - от выращивания кормов до производства готовой продукции - контролирует международная сертификационная компания «Органик Стандарт».</a:t>
            </a:r>
          </a:p>
          <a:p>
            <a:r>
              <a:rPr lang="ru-RU" dirty="0" smtClean="0"/>
              <a:t>Мы надлежащие сертификаты от «Органик Стандарт» согласно требованиям, изложенным в Постановлении Совета (ЕС) № 834/2007 и № 889/2008.</a:t>
            </a:r>
          </a:p>
          <a:p>
            <a:r>
              <a:rPr lang="ru-RU" dirty="0" smtClean="0"/>
              <a:t>Кроме того, производство имеет интегрированную систему качества и безопасности по стандартам ДСТУ ISO 9001, 14000, 22000.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79512" y="4149080"/>
            <a:ext cx="38164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Внутренний контроль качества осуществляют собственные лаборатории ООО «Органик </a:t>
            </a:r>
            <a:r>
              <a:rPr lang="ru-RU" dirty="0" err="1" smtClean="0"/>
              <a:t>Милк</a:t>
            </a:r>
            <a:r>
              <a:rPr lang="ru-RU" dirty="0" smtClean="0"/>
              <a:t>» и ООО «Органический мясной продукт".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0" y="1615377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На сегодня </a:t>
            </a:r>
            <a:r>
              <a:rPr lang="en-US" sz="2000" dirty="0" smtClean="0"/>
              <a:t>TM Organic Milk – </a:t>
            </a:r>
            <a:r>
              <a:rPr lang="ru-RU" sz="2000" dirty="0" smtClean="0"/>
              <a:t>это </a:t>
            </a:r>
            <a:r>
              <a:rPr lang="ru-RU" sz="3200" b="1" dirty="0" smtClean="0">
                <a:solidFill>
                  <a:srgbClr val="00B0F0"/>
                </a:solidFill>
              </a:rPr>
              <a:t>24 вида </a:t>
            </a:r>
            <a:r>
              <a:rPr lang="ru-RU" sz="2000" dirty="0" smtClean="0"/>
              <a:t>готовой органической продукции,</a:t>
            </a:r>
          </a:p>
          <a:p>
            <a:pPr algn="ctr"/>
            <a:r>
              <a:rPr lang="ru-RU" sz="2000" dirty="0" smtClean="0"/>
              <a:t> а </a:t>
            </a:r>
            <a:r>
              <a:rPr lang="en-US" sz="2000" dirty="0" smtClean="0"/>
              <a:t>TM Organic Meat – </a:t>
            </a:r>
            <a:r>
              <a:rPr lang="ru-RU" sz="2000" dirty="0" smtClean="0"/>
              <a:t>это 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28 вида </a:t>
            </a:r>
            <a:r>
              <a:rPr lang="ru-RU" sz="2000" dirty="0" smtClean="0"/>
              <a:t>готовой органической продукции</a:t>
            </a:r>
            <a:endParaRPr lang="ru-RU" sz="2000" dirty="0"/>
          </a:p>
        </p:txBody>
      </p:sp>
      <p:pic>
        <p:nvPicPr>
          <p:cNvPr id="13" name="Рисунок 12" descr="http://fartuknazakaz.ru/images/cms/thumbs/2289fd26ab4b37718deaa13fab957437fe95ea74/4124_950_auto_5_80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72163"/>
            <a:ext cx="9144000" cy="857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C:\Users\Organic Milk\Desktop\Асортимент - Міл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854669"/>
            <a:ext cx="4320481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5" descr="C:\Users\Organic Milk\Desktop\ORGANIC MEAT\фото продукції червень 2017\7Z1_4388.jpg"/>
          <p:cNvPicPr>
            <a:picLocks noChangeAspect="1" noChangeArrowheads="1"/>
          </p:cNvPicPr>
          <p:nvPr/>
        </p:nvPicPr>
        <p:blipFill>
          <a:blip r:embed="rId5" cstate="print"/>
          <a:srcRect b="3831"/>
          <a:stretch>
            <a:fillRect/>
          </a:stretch>
        </p:blipFill>
        <p:spPr bwMode="auto">
          <a:xfrm>
            <a:off x="107504" y="2854669"/>
            <a:ext cx="4492588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142876" y="-6230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r>
              <a:rPr lang="en-US" sz="2400" b="1" dirty="0" smtClean="0">
                <a:latin typeface="Century Gothic" panose="020B0502020202020204" pitchFamily="34" charset="0"/>
              </a:rPr>
              <a:t> Organic Milk TM, Organic Meat TM </a:t>
            </a:r>
            <a:endParaRPr lang="ru-RU" sz="2400" b="1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42876" y="-6230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 indent="179388">
              <a:spcBef>
                <a:spcPct val="0"/>
              </a:spcBef>
              <a:defRPr/>
            </a:pPr>
            <a:r>
              <a:rPr kumimoji="0" lang="ru-RU" sz="2400" b="1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Продажи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034" y="2928934"/>
            <a:ext cx="3600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ru-RU" b="1" dirty="0" smtClean="0">
                <a:latin typeface="Calibri" pitchFamily="34" charset="0"/>
                <a:cs typeface="Calibri" pitchFamily="34" charset="0"/>
              </a:rPr>
              <a:t>Внутренний рынок</a:t>
            </a:r>
          </a:p>
          <a:p>
            <a:pPr marL="342900" indent="-342900" algn="ctr"/>
            <a:endParaRPr lang="ru-RU" b="1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b="1" dirty="0" err="1" smtClean="0">
                <a:latin typeface="Calibri" pitchFamily="34" charset="0"/>
                <a:cs typeface="Calibri" pitchFamily="34" charset="0"/>
              </a:rPr>
              <a:t>ритейлеры</a:t>
            </a:r>
            <a:endParaRPr lang="ru-RU" b="1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ru-RU" b="1" dirty="0" smtClean="0">
                <a:latin typeface="Calibri" pitchFamily="34" charset="0"/>
                <a:cs typeface="Calibri" pitchFamily="34" charset="0"/>
              </a:rPr>
              <a:t>линейная торговля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b="1" dirty="0" smtClean="0">
              <a:latin typeface="Calibri" pitchFamily="34" charset="0"/>
              <a:cs typeface="Calibri" pitchFamily="34" charset="0"/>
            </a:endParaRPr>
          </a:p>
          <a:p>
            <a:pPr marL="342900" indent="-342900"/>
            <a:r>
              <a:rPr lang="ru-RU" dirty="0" smtClean="0">
                <a:latin typeface="Calibri" pitchFamily="34" charset="0"/>
                <a:cs typeface="Calibri" pitchFamily="34" charset="0"/>
              </a:rPr>
              <a:t>Продукцию можно приобрести в супермаркетах «</a:t>
            </a:r>
            <a:r>
              <a:rPr lang="ru-RU" dirty="0" err="1" smtClean="0">
                <a:latin typeface="Calibri" pitchFamily="34" charset="0"/>
                <a:cs typeface="Calibri" pitchFamily="34" charset="0"/>
              </a:rPr>
              <a:t>Сильпо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» «</a:t>
            </a:r>
            <a:r>
              <a:rPr lang="ru-RU" dirty="0" err="1" smtClean="0">
                <a:latin typeface="Calibri" pitchFamily="34" charset="0"/>
                <a:cs typeface="Calibri" pitchFamily="34" charset="0"/>
              </a:rPr>
              <a:t>Ашан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», «Метро», «Мега </a:t>
            </a:r>
            <a:r>
              <a:rPr lang="ru-RU" dirty="0" err="1" smtClean="0">
                <a:latin typeface="Calibri" pitchFamily="34" charset="0"/>
                <a:cs typeface="Calibri" pitchFamily="34" charset="0"/>
              </a:rPr>
              <a:t>Маркет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», «Велика </a:t>
            </a:r>
            <a:r>
              <a:rPr lang="ru-RU" dirty="0" err="1" smtClean="0">
                <a:latin typeface="Calibri" pitchFamily="34" charset="0"/>
                <a:cs typeface="Calibri" pitchFamily="34" charset="0"/>
              </a:rPr>
              <a:t>кишеня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», «Фуршет», «</a:t>
            </a:r>
            <a:r>
              <a:rPr lang="ru-RU" dirty="0" err="1" smtClean="0">
                <a:latin typeface="Calibri" pitchFamily="34" charset="0"/>
                <a:cs typeface="Calibri" pitchFamily="34" charset="0"/>
              </a:rPr>
              <a:t>Novus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», «</a:t>
            </a:r>
            <a:r>
              <a:rPr lang="ru-RU" dirty="0" err="1" smtClean="0">
                <a:latin typeface="Calibri" pitchFamily="34" charset="0"/>
                <a:cs typeface="Calibri" pitchFamily="34" charset="0"/>
              </a:rPr>
              <a:t>Good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dirty="0" err="1" smtClean="0">
                <a:latin typeface="Calibri" pitchFamily="34" charset="0"/>
                <a:cs typeface="Calibri" pitchFamily="34" charset="0"/>
              </a:rPr>
              <a:t>Wine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», «</a:t>
            </a:r>
            <a:r>
              <a:rPr lang="ru-RU" dirty="0" err="1" smtClean="0">
                <a:latin typeface="Calibri" pitchFamily="34" charset="0"/>
                <a:cs typeface="Calibri" pitchFamily="34" charset="0"/>
              </a:rPr>
              <a:t>Wine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dirty="0" err="1" smtClean="0">
                <a:latin typeface="Calibri" pitchFamily="34" charset="0"/>
                <a:cs typeface="Calibri" pitchFamily="34" charset="0"/>
              </a:rPr>
              <a:t>Time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» и др.</a:t>
            </a:r>
          </a:p>
          <a:p>
            <a:pPr marL="342900" indent="-342900">
              <a:buFont typeface="Wingdings" pitchFamily="2" charset="2"/>
              <a:buChar char="ü"/>
            </a:pPr>
            <a:endParaRPr lang="ru-RU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43504" y="3429000"/>
            <a:ext cx="36004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Экспорт ОАЭ, Иордания</a:t>
            </a:r>
          </a:p>
          <a:p>
            <a:pPr algn="ctr"/>
            <a:endParaRPr lang="ru-RU" sz="2000" b="1" dirty="0" smtClean="0"/>
          </a:p>
          <a:p>
            <a:r>
              <a:rPr lang="ru-RU" dirty="0" smtClean="0"/>
              <a:t>Небольшой процент от общего объема производства подлежит экспорта.</a:t>
            </a:r>
          </a:p>
          <a:p>
            <a:r>
              <a:rPr lang="ru-RU" dirty="0" smtClean="0"/>
              <a:t>Продукция ООО "Органик </a:t>
            </a:r>
            <a:r>
              <a:rPr lang="ru-RU" dirty="0" err="1" smtClean="0"/>
              <a:t>Милк</a:t>
            </a:r>
            <a:r>
              <a:rPr lang="ru-RU" dirty="0" smtClean="0"/>
              <a:t>" представлена в </a:t>
            </a:r>
            <a:r>
              <a:rPr lang="ru-RU" dirty="0" err="1" smtClean="0"/>
              <a:t>гипер</a:t>
            </a:r>
            <a:r>
              <a:rPr lang="ru-RU" dirty="0" smtClean="0"/>
              <a:t>- и супермаркетах стран.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143504" y="6000768"/>
            <a:ext cx="4000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Также в планах экспорт в Саудовской Аравии, США.</a:t>
            </a:r>
            <a:endParaRPr lang="ru-RU" dirty="0"/>
          </a:p>
        </p:txBody>
      </p:sp>
      <p:pic>
        <p:nvPicPr>
          <p:cNvPr id="15" name="Picture 2" descr="C:\Users\Organic Milk\Desktop\500px-Flag_of_Jordan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571612"/>
            <a:ext cx="2088232" cy="10441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3" descr="C:\Users\Organic Milk\Desktop\Flag_of_the_United_Arab_Emirates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2000240"/>
            <a:ext cx="2088232" cy="10441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5" descr="C:\Users\Organic Milk\Desktop\Flag_of_Dalmatia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1484784"/>
            <a:ext cx="2354957" cy="11774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42844" y="-6230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900113">
              <a:spcBef>
                <a:spcPct val="0"/>
              </a:spcBef>
              <a:defRPr/>
            </a:pPr>
            <a:r>
              <a:rPr lang="ru-RU" sz="2400" b="1" dirty="0" smtClean="0">
                <a:latin typeface="Century Gothic" panose="020B0502020202020204" pitchFamily="34" charset="0"/>
                <a:ea typeface="+mj-ea"/>
                <a:cs typeface="+mj-cs"/>
              </a:rPr>
              <a:t>Органические продукты проблематика от производителя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6" descr="https://im1-tub-ua.yandex.net/i?id=18fe21aeb28fd73b157bf3bba1b20127&amp;n=33&amp;h=215&amp;w=16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74566">
            <a:off x="7015677" y="1611407"/>
            <a:ext cx="1170430" cy="1543820"/>
          </a:xfrm>
          <a:prstGeom prst="rect">
            <a:avLst/>
          </a:prstGeom>
          <a:noFill/>
        </p:spPr>
      </p:pic>
      <p:pic>
        <p:nvPicPr>
          <p:cNvPr id="14" name="Picture 8" descr="http://s5.hostingkartinok.com/uploads/images/2014/04/d6d59995be3767b920bb66b76a9419c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78837" y="2000240"/>
            <a:ext cx="1536171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428596" y="1428736"/>
            <a:ext cx="360040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Calibri" pitchFamily="34" charset="0"/>
                <a:cs typeface="Calibri" pitchFamily="34" charset="0"/>
              </a:rPr>
              <a:t>Высокая себестоимость и, как следствие, высокая цена даже при малой рентабельности.</a:t>
            </a:r>
          </a:p>
          <a:p>
            <a:pPr>
              <a:buFont typeface="Arial" pitchFamily="34" charset="0"/>
              <a:buChar char="•"/>
            </a:pPr>
            <a:endParaRPr lang="ru-RU" sz="20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Calibri" pitchFamily="34" charset="0"/>
                <a:cs typeface="Calibri" pitchFamily="34" charset="0"/>
              </a:rPr>
              <a:t>Низкий уровень платежеспособности населения делает органический продукт малодоступным для потребления.</a:t>
            </a:r>
          </a:p>
          <a:p>
            <a:pPr>
              <a:buFont typeface="Arial" pitchFamily="34" charset="0"/>
              <a:buChar char="•"/>
            </a:pPr>
            <a:endParaRPr lang="ru-RU" sz="2000" dirty="0" smtClean="0">
              <a:latin typeface="Calibri" pitchFamily="34" charset="0"/>
              <a:cs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latin typeface="Calibri" pitchFamily="34" charset="0"/>
                <a:cs typeface="Calibri" pitchFamily="34" charset="0"/>
              </a:rPr>
              <a:t>Большое количество населения не доверяет надписи "органик" по незнанию и недостаточной управляемость государством.</a:t>
            </a:r>
            <a:endParaRPr lang="uk-UA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6" name="Picture 4" descr="https://scontent.fiev12-1.fna.fbcdn.net/v/t1.0-9/20637822_1620132098020818_2046739720882733638_n.jpg?oh=3f541b4c5f0e893206ece6c0e00d61ad&amp;oe=5B16BD2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24537" y="3286124"/>
            <a:ext cx="4819463" cy="3212976"/>
          </a:xfrm>
          <a:prstGeom prst="rect">
            <a:avLst/>
          </a:prstGeom>
          <a:noFill/>
          <a:effectLst>
            <a:outerShdw blurRad="609600" dist="50800" dir="13440000" sx="101000" sy="101000" algn="ctr" rotWithShape="0">
              <a:srgbClr val="000000">
                <a:alpha val="71000"/>
              </a:srgbClr>
            </a:outerShdw>
          </a:effectLst>
        </p:spPr>
      </p:pic>
      <p:pic>
        <p:nvPicPr>
          <p:cNvPr id="17" name="Рисунок 16" descr="OMeat (1).jpg"/>
          <p:cNvPicPr>
            <a:picLocks noChangeAspect="1"/>
          </p:cNvPicPr>
          <p:nvPr/>
        </p:nvPicPr>
        <p:blipFill>
          <a:blip r:embed="rId6" cstate="print"/>
          <a:srcRect l="27858" t="10674" r="18132" b="12665"/>
          <a:stretch>
            <a:fillRect/>
          </a:stretch>
        </p:blipFill>
        <p:spPr>
          <a:xfrm>
            <a:off x="5000628" y="928670"/>
            <a:ext cx="1000132" cy="1000132"/>
          </a:xfrm>
          <a:prstGeom prst="rect">
            <a:avLst/>
          </a:prstGeom>
        </p:spPr>
      </p:pic>
      <p:pic>
        <p:nvPicPr>
          <p:cNvPr id="18" name="Рисунок 17" descr="organic logo.t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00496" y="1000108"/>
            <a:ext cx="928694" cy="9290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42876" y="-6230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r>
              <a:rPr lang="ru-RU" sz="2400" b="1" noProof="0" dirty="0" smtClean="0">
                <a:latin typeface="Century Gothic" panose="020B0502020202020204" pitchFamily="34" charset="0"/>
                <a:ea typeface="+mj-ea"/>
                <a:cs typeface="+mj-cs"/>
              </a:rPr>
              <a:t>Производитель - Потребитель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Содержимое 4" descr="ÐÐ¾ÑÐ¾Ð¶ÐµÐµ Ð¸Ð·Ð¾Ð±ÑÐ°Ð¶ÐµÐ½Ð¸Ðµ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2143116"/>
            <a:ext cx="5929354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2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42876" y="-6230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r>
              <a:rPr kumimoji="0" lang="ru-RU" sz="2400" b="1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Работа с потребителем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4" name="Содержимое 4" descr="ÐÐ°ÑÑÐ¸Ð½ÐºÐ¸ Ð¿Ð¾ Ð·Ð°Ð¿ÑÐ¾ÑÑ Ð¾ÑÐ³Ð°Ð½ÑÐº Ð¼ÑÐ»Ðº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571612"/>
            <a:ext cx="5786478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ÐÐ°ÑÑÐ¸Ð½ÐºÐ¸ Ð¿Ð¾ Ð·Ð°Ð¿ÑÐ¾ÑÑ Ð¾ÑÐ³Ð°Ð½ÑÐº Ð¼ÑÐ»Ðº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3429000"/>
            <a:ext cx="4643470" cy="2940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42876" y="-6230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r>
              <a:rPr lang="ru-RU" sz="2400" b="1" noProof="0" dirty="0" smtClean="0">
                <a:latin typeface="Century Gothic" panose="020B0502020202020204" pitchFamily="34" charset="0"/>
                <a:ea typeface="+mj-ea"/>
                <a:cs typeface="+mj-cs"/>
              </a:rPr>
              <a:t>Работа с потребителем (соц.сети)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2" name="Содержимое 4" descr="ÐÐ¾ÑÐ¾Ð¶ÐµÐµ Ð¸Ð·Ð¾Ð±ÑÐ°Ð¶ÐµÐ½Ð¸Ðµ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1785926"/>
            <a:ext cx="5453084" cy="4015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77928482"/>
              </p:ext>
            </p:extLst>
          </p:nvPr>
        </p:nvGraphicFramePr>
        <p:xfrm>
          <a:off x="755650" y="2157242"/>
          <a:ext cx="7346949" cy="43306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7799"/>
                <a:gridCol w="3085676"/>
                <a:gridCol w="1836737"/>
                <a:gridCol w="1836737"/>
              </a:tblGrid>
              <a:tr h="331066">
                <a:tc>
                  <a:txBody>
                    <a:bodyPr/>
                    <a:lstStyle/>
                    <a:p>
                      <a:r>
                        <a:rPr lang="en-US" sz="1600" dirty="0"/>
                        <a:t>#</a:t>
                      </a:r>
                      <a:endParaRPr lang="uk-UA" sz="1600" dirty="0"/>
                    </a:p>
                  </a:txBody>
                  <a:tcPr marL="81633" marR="81633" marT="40816" marB="40816"/>
                </a:tc>
                <a:tc>
                  <a:txBody>
                    <a:bodyPr/>
                    <a:lstStyle/>
                    <a:p>
                      <a:r>
                        <a:rPr lang="uk-UA" sz="1600" dirty="0"/>
                        <a:t>Країна</a:t>
                      </a:r>
                    </a:p>
                  </a:txBody>
                  <a:tcPr marL="81633" marR="81633" marT="40816" marB="40816"/>
                </a:tc>
                <a:tc>
                  <a:txBody>
                    <a:bodyPr/>
                    <a:lstStyle/>
                    <a:p>
                      <a:r>
                        <a:rPr lang="uk-UA" sz="1600" dirty="0"/>
                        <a:t>Обсяг, </a:t>
                      </a:r>
                      <a:r>
                        <a:rPr lang="uk-UA" sz="1600" dirty="0" err="1"/>
                        <a:t>тонн</a:t>
                      </a:r>
                      <a:endParaRPr lang="uk-UA" sz="1600" dirty="0"/>
                    </a:p>
                  </a:txBody>
                  <a:tcPr marL="81633" marR="81633" marT="40816" marB="40816"/>
                </a:tc>
                <a:tc>
                  <a:txBody>
                    <a:bodyPr/>
                    <a:lstStyle/>
                    <a:p>
                      <a:r>
                        <a:rPr lang="uk-UA" sz="1600" dirty="0"/>
                        <a:t>%</a:t>
                      </a:r>
                    </a:p>
                  </a:txBody>
                  <a:tcPr marL="81633" marR="81633" marT="40816" marB="40816"/>
                </a:tc>
              </a:tr>
              <a:tr h="331066">
                <a:tc>
                  <a:txBody>
                    <a:bodyPr/>
                    <a:lstStyle/>
                    <a:p>
                      <a:r>
                        <a:rPr lang="uk-UA" sz="1600" dirty="0"/>
                        <a:t>1</a:t>
                      </a:r>
                    </a:p>
                  </a:txBody>
                  <a:tcPr marL="81633" marR="81633" marT="40816" marB="40816"/>
                </a:tc>
                <a:tc>
                  <a:txBody>
                    <a:bodyPr/>
                    <a:lstStyle/>
                    <a:p>
                      <a:r>
                        <a:rPr lang="uk-UA" sz="1600" dirty="0"/>
                        <a:t>Китай</a:t>
                      </a:r>
                    </a:p>
                  </a:txBody>
                  <a:tcPr marL="81633" marR="81633" marT="40816" marB="4081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415 243 </a:t>
                      </a:r>
                    </a:p>
                  </a:txBody>
                  <a:tcPr marL="81633" marR="81633" marT="40816" marB="4081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12,7 </a:t>
                      </a:r>
                    </a:p>
                  </a:txBody>
                  <a:tcPr marL="81633" marR="81633" marT="40816" marB="40816"/>
                </a:tc>
              </a:tr>
              <a:tr h="331066">
                <a:tc>
                  <a:txBody>
                    <a:bodyPr/>
                    <a:lstStyle/>
                    <a:p>
                      <a:r>
                        <a:rPr lang="uk-UA" sz="1600" dirty="0"/>
                        <a:t>2</a:t>
                      </a:r>
                    </a:p>
                  </a:txBody>
                  <a:tcPr marL="81633" marR="81633" marT="40816" marB="40816"/>
                </a:tc>
                <a:tc>
                  <a:txBody>
                    <a:bodyPr/>
                    <a:lstStyle/>
                    <a:p>
                      <a:r>
                        <a:rPr lang="uk-UA" sz="1600" dirty="0"/>
                        <a:t>Еквадор</a:t>
                      </a:r>
                    </a:p>
                  </a:txBody>
                  <a:tcPr marL="81633" marR="81633" marT="40816" marB="4081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278 475 </a:t>
                      </a:r>
                    </a:p>
                  </a:txBody>
                  <a:tcPr marL="81633" marR="81633" marT="40816" marB="4081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8,5 </a:t>
                      </a:r>
                    </a:p>
                  </a:txBody>
                  <a:tcPr marL="81633" marR="81633" marT="40816" marB="40816"/>
                </a:tc>
              </a:tr>
              <a:tr h="331066">
                <a:tc>
                  <a:txBody>
                    <a:bodyPr/>
                    <a:lstStyle/>
                    <a:p>
                      <a:r>
                        <a:rPr lang="uk-UA" sz="1600" dirty="0"/>
                        <a:t>3</a:t>
                      </a:r>
                    </a:p>
                  </a:txBody>
                  <a:tcPr marL="81633" marR="81633" marT="40816" marB="40816"/>
                </a:tc>
                <a:tc>
                  <a:txBody>
                    <a:bodyPr/>
                    <a:lstStyle/>
                    <a:p>
                      <a:r>
                        <a:rPr lang="uk-UA" sz="1600" dirty="0"/>
                        <a:t>Домініканська республіка</a:t>
                      </a:r>
                    </a:p>
                  </a:txBody>
                  <a:tcPr marL="81633" marR="81633" marT="40816" marB="4081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274 599 </a:t>
                      </a:r>
                    </a:p>
                  </a:txBody>
                  <a:tcPr marL="81633" marR="81633" marT="40816" marB="4081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8,4 </a:t>
                      </a:r>
                    </a:p>
                  </a:txBody>
                  <a:tcPr marL="81633" marR="81633" marT="40816" marB="40816"/>
                </a:tc>
              </a:tr>
              <a:tr h="357825">
                <a:tc>
                  <a:txBody>
                    <a:bodyPr/>
                    <a:lstStyle/>
                    <a:p>
                      <a:r>
                        <a:rPr lang="uk-UA" sz="1800" b="1" i="1" dirty="0"/>
                        <a:t>4</a:t>
                      </a:r>
                    </a:p>
                  </a:txBody>
                  <a:tcPr marL="81633" marR="81633" marT="40816" marB="40816"/>
                </a:tc>
                <a:tc>
                  <a:txBody>
                    <a:bodyPr/>
                    <a:lstStyle/>
                    <a:p>
                      <a:r>
                        <a:rPr lang="uk-UA" sz="1800" b="1" i="1" dirty="0"/>
                        <a:t>Україна</a:t>
                      </a:r>
                    </a:p>
                  </a:txBody>
                  <a:tcPr marL="81633" marR="81633" marT="40816" marB="4081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266 741 </a:t>
                      </a:r>
                    </a:p>
                  </a:txBody>
                  <a:tcPr marL="81633" marR="81633" marT="40816" marB="4081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8,2 </a:t>
                      </a:r>
                    </a:p>
                  </a:txBody>
                  <a:tcPr marL="81633" marR="81633" marT="40816" marB="40816"/>
                </a:tc>
              </a:tr>
              <a:tr h="331066">
                <a:tc>
                  <a:txBody>
                    <a:bodyPr/>
                    <a:lstStyle/>
                    <a:p>
                      <a:r>
                        <a:rPr lang="uk-UA" sz="1600" dirty="0"/>
                        <a:t>5</a:t>
                      </a:r>
                    </a:p>
                  </a:txBody>
                  <a:tcPr marL="81633" marR="81633" marT="40816" marB="40816"/>
                </a:tc>
                <a:tc>
                  <a:txBody>
                    <a:bodyPr/>
                    <a:lstStyle/>
                    <a:p>
                      <a:r>
                        <a:rPr lang="uk-UA" sz="1600" dirty="0"/>
                        <a:t>Туреччина</a:t>
                      </a:r>
                    </a:p>
                  </a:txBody>
                  <a:tcPr marL="81633" marR="81633" marT="40816" marB="4081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264 218 </a:t>
                      </a:r>
                    </a:p>
                  </a:txBody>
                  <a:tcPr marL="81633" marR="81633" marT="40816" marB="4081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8,1 </a:t>
                      </a:r>
                    </a:p>
                  </a:txBody>
                  <a:tcPr marL="81633" marR="81633" marT="40816" marB="40816"/>
                </a:tc>
              </a:tr>
              <a:tr h="331066">
                <a:tc>
                  <a:txBody>
                    <a:bodyPr/>
                    <a:lstStyle/>
                    <a:p>
                      <a:r>
                        <a:rPr lang="uk-UA" sz="1600" dirty="0"/>
                        <a:t>6</a:t>
                      </a:r>
                    </a:p>
                  </a:txBody>
                  <a:tcPr marL="81633" marR="81633" marT="40816" marB="40816"/>
                </a:tc>
                <a:tc>
                  <a:txBody>
                    <a:bodyPr/>
                    <a:lstStyle/>
                    <a:p>
                      <a:r>
                        <a:rPr lang="uk-UA" sz="1600" dirty="0"/>
                        <a:t>Перу</a:t>
                      </a:r>
                    </a:p>
                  </a:txBody>
                  <a:tcPr marL="81633" marR="81633" marT="40816" marB="4081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207 274 </a:t>
                      </a:r>
                    </a:p>
                  </a:txBody>
                  <a:tcPr marL="81633" marR="81633" marT="40816" marB="4081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6,4 </a:t>
                      </a:r>
                    </a:p>
                  </a:txBody>
                  <a:tcPr marL="81633" marR="81633" marT="40816" marB="40816"/>
                </a:tc>
              </a:tr>
              <a:tr h="331066">
                <a:tc>
                  <a:txBody>
                    <a:bodyPr/>
                    <a:lstStyle/>
                    <a:p>
                      <a:r>
                        <a:rPr lang="uk-UA" sz="1600" dirty="0"/>
                        <a:t>7</a:t>
                      </a:r>
                    </a:p>
                  </a:txBody>
                  <a:tcPr marL="81633" marR="81633" marT="40816" marB="40816"/>
                </a:tc>
                <a:tc>
                  <a:txBody>
                    <a:bodyPr/>
                    <a:lstStyle/>
                    <a:p>
                      <a:r>
                        <a:rPr lang="uk-UA" sz="1600" b="0" dirty="0"/>
                        <a:t>США*</a:t>
                      </a:r>
                    </a:p>
                  </a:txBody>
                  <a:tcPr marL="81633" marR="81633" marT="40816" marB="4081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170 753 </a:t>
                      </a:r>
                    </a:p>
                  </a:txBody>
                  <a:tcPr marL="81633" marR="81633" marT="40816" marB="4081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5,2 </a:t>
                      </a:r>
                    </a:p>
                  </a:txBody>
                  <a:tcPr marL="81633" marR="81633" marT="40816" marB="40816"/>
                </a:tc>
              </a:tr>
              <a:tr h="331066">
                <a:tc>
                  <a:txBody>
                    <a:bodyPr/>
                    <a:lstStyle/>
                    <a:p>
                      <a:r>
                        <a:rPr lang="uk-UA" sz="1600" dirty="0"/>
                        <a:t>8</a:t>
                      </a:r>
                    </a:p>
                  </a:txBody>
                  <a:tcPr marL="81633" marR="81633" marT="40816" marB="40816"/>
                </a:tc>
                <a:tc>
                  <a:txBody>
                    <a:bodyPr/>
                    <a:lstStyle/>
                    <a:p>
                      <a:r>
                        <a:rPr lang="uk-UA" sz="1600" b="0" dirty="0"/>
                        <a:t>ОАЕ</a:t>
                      </a:r>
                    </a:p>
                  </a:txBody>
                  <a:tcPr marL="81633" marR="81633" marT="40816" marB="4081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127 806 </a:t>
                      </a:r>
                    </a:p>
                  </a:txBody>
                  <a:tcPr marL="81633" marR="81633" marT="40816" marB="4081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3,9 </a:t>
                      </a:r>
                    </a:p>
                  </a:txBody>
                  <a:tcPr marL="81633" marR="81633" marT="40816" marB="40816"/>
                </a:tc>
              </a:tr>
              <a:tr h="331066">
                <a:tc>
                  <a:txBody>
                    <a:bodyPr/>
                    <a:lstStyle/>
                    <a:p>
                      <a:r>
                        <a:rPr lang="uk-UA" sz="1600" dirty="0"/>
                        <a:t>9</a:t>
                      </a:r>
                    </a:p>
                  </a:txBody>
                  <a:tcPr marL="81633" marR="81633" marT="40816" marB="40816"/>
                </a:tc>
                <a:tc>
                  <a:txBody>
                    <a:bodyPr/>
                    <a:lstStyle/>
                    <a:p>
                      <a:r>
                        <a:rPr lang="uk-UA" sz="1600" b="0" dirty="0"/>
                        <a:t>Індія*</a:t>
                      </a:r>
                    </a:p>
                  </a:txBody>
                  <a:tcPr marL="81633" marR="81633" marT="40816" marB="4081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125 807 </a:t>
                      </a:r>
                    </a:p>
                  </a:txBody>
                  <a:tcPr marL="81633" marR="81633" marT="40816" marB="4081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3,9 </a:t>
                      </a:r>
                    </a:p>
                  </a:txBody>
                  <a:tcPr marL="81633" marR="81633" marT="40816" marB="40816"/>
                </a:tc>
              </a:tr>
              <a:tr h="331066">
                <a:tc>
                  <a:txBody>
                    <a:bodyPr/>
                    <a:lstStyle/>
                    <a:p>
                      <a:r>
                        <a:rPr lang="uk-UA" sz="1600" dirty="0"/>
                        <a:t>10</a:t>
                      </a:r>
                    </a:p>
                  </a:txBody>
                  <a:tcPr marL="81633" marR="81633" marT="40816" marB="40816"/>
                </a:tc>
                <a:tc>
                  <a:txBody>
                    <a:bodyPr/>
                    <a:lstStyle/>
                    <a:p>
                      <a:r>
                        <a:rPr lang="uk-UA" sz="1600" dirty="0"/>
                        <a:t>Бразилія</a:t>
                      </a:r>
                    </a:p>
                  </a:txBody>
                  <a:tcPr marL="81633" marR="81633" marT="40816" marB="4081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72 353 </a:t>
                      </a:r>
                    </a:p>
                  </a:txBody>
                  <a:tcPr marL="81633" marR="81633" marT="40816" marB="4081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2,2 </a:t>
                      </a:r>
                    </a:p>
                  </a:txBody>
                  <a:tcPr marL="81633" marR="81633" marT="40816" marB="40816"/>
                </a:tc>
              </a:tr>
              <a:tr h="331066">
                <a:tc>
                  <a:txBody>
                    <a:bodyPr/>
                    <a:lstStyle/>
                    <a:p>
                      <a:pPr algn="r"/>
                      <a:endParaRPr lang="uk-UA" sz="1600" dirty="0"/>
                    </a:p>
                  </a:txBody>
                  <a:tcPr marL="81633" marR="81633" marT="40816" marB="40816"/>
                </a:tc>
                <a:tc>
                  <a:txBody>
                    <a:bodyPr/>
                    <a:lstStyle/>
                    <a:p>
                      <a:pPr algn="l"/>
                      <a:r>
                        <a:rPr lang="uk-UA" sz="1600" dirty="0"/>
                        <a:t>Інші (105)</a:t>
                      </a:r>
                    </a:p>
                  </a:txBody>
                  <a:tcPr marL="81633" marR="81633" marT="40816" marB="4081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1 055 262 </a:t>
                      </a:r>
                    </a:p>
                  </a:txBody>
                  <a:tcPr marL="81633" marR="81633" marT="40816" marB="4081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32,4 </a:t>
                      </a:r>
                    </a:p>
                  </a:txBody>
                  <a:tcPr marL="81633" marR="81633" marT="40816" marB="40816"/>
                </a:tc>
              </a:tr>
              <a:tr h="331066">
                <a:tc>
                  <a:txBody>
                    <a:bodyPr/>
                    <a:lstStyle/>
                    <a:p>
                      <a:pPr algn="r"/>
                      <a:endParaRPr lang="uk-UA" sz="1600" dirty="0"/>
                    </a:p>
                  </a:txBody>
                  <a:tcPr marL="81633" marR="81633" marT="40816" marB="40816"/>
                </a:tc>
                <a:tc>
                  <a:txBody>
                    <a:bodyPr/>
                    <a:lstStyle/>
                    <a:p>
                      <a:pPr algn="r"/>
                      <a:r>
                        <a:rPr lang="uk-UA" sz="1600" dirty="0"/>
                        <a:t>Всього:</a:t>
                      </a:r>
                    </a:p>
                  </a:txBody>
                  <a:tcPr marL="81633" marR="81633" marT="40816" marB="4081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3 258 532 </a:t>
                      </a:r>
                    </a:p>
                  </a:txBody>
                  <a:tcPr marL="81633" marR="81633" marT="40816" marB="40816"/>
                </a:tc>
                <a:tc>
                  <a:txBody>
                    <a:bodyPr/>
                    <a:lstStyle/>
                    <a:p>
                      <a:r>
                        <a:rPr lang="uk-UA" sz="1600" dirty="0"/>
                        <a:t>100</a:t>
                      </a:r>
                    </a:p>
                  </a:txBody>
                  <a:tcPr marL="81633" marR="81633" marT="40816" marB="40816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71073" y="1010978"/>
            <a:ext cx="51641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latin typeface="Century Gothic" panose="020B0502020202020204" pitchFamily="34" charset="0"/>
              </a:rPr>
              <a:t>Объемы импорта органической сельскохозяйственных продукции в ЕС (по странам происхождения)</a:t>
            </a:r>
            <a:endParaRPr lang="ru-RU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405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Ð¡Ð²ÑÑÐ»Ð¸Ð½Ð° Ð²ÑÐ´ OrganiÑ milk &quot;Ð&quot;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1000108"/>
            <a:ext cx="3357554" cy="5036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42876" y="-6230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>
              <a:spcBef>
                <a:spcPct val="0"/>
              </a:spcBef>
              <a:defRPr/>
            </a:pPr>
            <a:r>
              <a:rPr lang="ru-RU" sz="2400" b="1" noProof="0" dirty="0" smtClean="0">
                <a:latin typeface="Century Gothic" panose="020B0502020202020204" pitchFamily="34" charset="0"/>
                <a:ea typeface="+mj-ea"/>
                <a:cs typeface="+mj-cs"/>
              </a:rPr>
              <a:t>Успешный опыт от </a:t>
            </a:r>
            <a:r>
              <a:rPr lang="en-US" sz="2400" b="1" dirty="0" smtClean="0">
                <a:latin typeface="Century Gothic" panose="020B0502020202020204" pitchFamily="34" charset="0"/>
              </a:rPr>
              <a:t>Organic Milk TM, Organic Meat TM </a:t>
            </a:r>
            <a:r>
              <a:rPr lang="ru-RU" sz="2400" b="1" noProof="0" dirty="0" smtClean="0"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5985237"/>
            <a:ext cx="93583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 smtClean="0">
                <a:solidFill>
                  <a:schemeClr val="accent5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Компания нацелена на развитие органики в Украине !!!</a:t>
            </a:r>
            <a:endParaRPr lang="uk-UA" sz="3000" b="1" dirty="0">
              <a:solidFill>
                <a:schemeClr val="accent5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1214422"/>
            <a:ext cx="57150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 каждым годом в Украине популярность органических продуктов набирает обороты. Количество хозяйств этой отрасли ежегодно растет, как и армия поклонников органической продукции.</a:t>
            </a:r>
          </a:p>
          <a:p>
            <a:endParaRPr lang="ru-RU" dirty="0" smtClean="0"/>
          </a:p>
          <a:p>
            <a:r>
              <a:rPr lang="ru-RU" dirty="0" smtClean="0"/>
              <a:t>Радует, что есть много и тех, кто готов покупать органическую продукцию. Это люди интеллектуальные, которые читают, которые думают, которые заботятся о здоровье своем и родных.</a:t>
            </a:r>
          </a:p>
          <a:p>
            <a:endParaRPr lang="ru-RU" dirty="0" smtClean="0"/>
          </a:p>
          <a:p>
            <a:r>
              <a:rPr lang="ru-RU" dirty="0" smtClean="0"/>
              <a:t>На сегодня, можно сказать, «модно» вести здоровый образ жизни. Все больше и больше людей задумываются над тем, что именно они потребляют, обращают внимание на качество продукта и состав.</a:t>
            </a:r>
          </a:p>
          <a:p>
            <a:r>
              <a:rPr lang="ru-RU" dirty="0" smtClean="0"/>
              <a:t>Радует то, что это делает прежде всего молодежь. Ведь за ними будущее и здоровье нации.</a:t>
            </a:r>
            <a:endParaRPr lang="ru-RU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772463" y="2137362"/>
            <a:ext cx="7726961" cy="3319057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>
              <a:spcBef>
                <a:spcPct val="0"/>
              </a:spcBef>
              <a:defRPr/>
            </a:pPr>
            <a:r>
              <a:rPr lang="ru-RU" sz="3300" b="1" baseline="0" noProof="0" dirty="0" smtClean="0">
                <a:latin typeface="Century Gothic" panose="020B0502020202020204" pitchFamily="34" charset="0"/>
                <a:ea typeface="+mj-ea"/>
                <a:cs typeface="+mj-cs"/>
              </a:rPr>
              <a:t>ПРАКТИЧЕСКОЕ</a:t>
            </a:r>
            <a:r>
              <a:rPr lang="ru-RU" sz="3300" b="1" noProof="0" dirty="0" smtClean="0">
                <a:latin typeface="Century Gothic" panose="020B0502020202020204" pitchFamily="34" charset="0"/>
                <a:ea typeface="+mj-ea"/>
                <a:cs typeface="+mj-cs"/>
              </a:rPr>
              <a:t> УПРАЖНЕНИЕ №1.</a:t>
            </a:r>
          </a:p>
          <a:p>
            <a:pPr marL="630238">
              <a:spcBef>
                <a:spcPct val="0"/>
              </a:spcBef>
              <a:defRPr/>
            </a:pPr>
            <a:r>
              <a:rPr kumimoji="0" lang="ru-RU" sz="3300" b="1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Анализируем</a:t>
            </a:r>
            <a:r>
              <a:rPr kumimoji="0" lang="ru-RU" sz="33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рынок</a:t>
            </a:r>
            <a:endParaRPr kumimoji="0" lang="ru-RU" sz="3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772463" y="2137362"/>
            <a:ext cx="7726961" cy="3319057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>
              <a:spcBef>
                <a:spcPct val="0"/>
              </a:spcBef>
              <a:defRPr/>
            </a:pPr>
            <a:r>
              <a:rPr kumimoji="0" lang="ru-RU" sz="33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КОФЕ-ПАУЗА</a:t>
            </a:r>
            <a:r>
              <a:rPr kumimoji="0" lang="ru-RU" sz="33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endParaRPr kumimoji="0" lang="ru-RU" sz="33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45125519"/>
              </p:ext>
            </p:extLst>
          </p:nvPr>
        </p:nvGraphicFramePr>
        <p:xfrm>
          <a:off x="527050" y="2359025"/>
          <a:ext cx="7766049" cy="38753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1329"/>
                <a:gridCol w="3261696"/>
                <a:gridCol w="1941512"/>
                <a:gridCol w="1941512"/>
              </a:tblGrid>
              <a:tr h="349952">
                <a:tc>
                  <a:txBody>
                    <a:bodyPr/>
                    <a:lstStyle/>
                    <a:p>
                      <a:r>
                        <a:rPr lang="en-US" sz="1700" dirty="0"/>
                        <a:t>#</a:t>
                      </a:r>
                      <a:endParaRPr lang="uk-UA" sz="1700" dirty="0"/>
                    </a:p>
                  </a:txBody>
                  <a:tcPr marL="86289" marR="86289" marT="43145" marB="43145"/>
                </a:tc>
                <a:tc>
                  <a:txBody>
                    <a:bodyPr/>
                    <a:lstStyle/>
                    <a:p>
                      <a:r>
                        <a:rPr lang="uk-UA" sz="1700" dirty="0"/>
                        <a:t>Країна</a:t>
                      </a:r>
                    </a:p>
                  </a:txBody>
                  <a:tcPr marL="86289" marR="86289" marT="43145" marB="43145"/>
                </a:tc>
                <a:tc>
                  <a:txBody>
                    <a:bodyPr/>
                    <a:lstStyle/>
                    <a:p>
                      <a:r>
                        <a:rPr lang="uk-UA" sz="1700" dirty="0"/>
                        <a:t>Обсяг, </a:t>
                      </a:r>
                      <a:r>
                        <a:rPr lang="uk-UA" sz="1700" dirty="0" err="1"/>
                        <a:t>тонн</a:t>
                      </a:r>
                      <a:endParaRPr lang="uk-UA" sz="1700" dirty="0"/>
                    </a:p>
                  </a:txBody>
                  <a:tcPr marL="86289" marR="86289" marT="43145" marB="43145"/>
                </a:tc>
                <a:tc>
                  <a:txBody>
                    <a:bodyPr/>
                    <a:lstStyle/>
                    <a:p>
                      <a:r>
                        <a:rPr lang="uk-UA" sz="1700" dirty="0"/>
                        <a:t>%</a:t>
                      </a:r>
                    </a:p>
                  </a:txBody>
                  <a:tcPr marL="86289" marR="86289" marT="43145" marB="43145"/>
                </a:tc>
              </a:tr>
              <a:tr h="373921">
                <a:tc>
                  <a:txBody>
                    <a:bodyPr/>
                    <a:lstStyle/>
                    <a:p>
                      <a:r>
                        <a:rPr lang="uk-UA" sz="1900" b="1" i="1" dirty="0"/>
                        <a:t>4</a:t>
                      </a:r>
                    </a:p>
                  </a:txBody>
                  <a:tcPr marL="86289" marR="86289" marT="43145" marB="43145"/>
                </a:tc>
                <a:tc>
                  <a:txBody>
                    <a:bodyPr/>
                    <a:lstStyle/>
                    <a:p>
                      <a:r>
                        <a:rPr lang="uk-UA" sz="1900" b="1" i="1" dirty="0"/>
                        <a:t>Україна</a:t>
                      </a:r>
                    </a:p>
                  </a:txBody>
                  <a:tcPr marL="86289" marR="86289" marT="43145" marB="4314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900" b="1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266 741 </a:t>
                      </a:r>
                    </a:p>
                  </a:txBody>
                  <a:tcPr marL="86289" marR="86289" marT="43145" marB="4314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900" b="1" i="1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8,2 </a:t>
                      </a:r>
                    </a:p>
                  </a:txBody>
                  <a:tcPr marL="86289" marR="86289" marT="43145" marB="43145"/>
                </a:tc>
              </a:tr>
              <a:tr h="349952">
                <a:tc>
                  <a:txBody>
                    <a:bodyPr/>
                    <a:lstStyle/>
                    <a:p>
                      <a:r>
                        <a:rPr lang="en-US" sz="1700" dirty="0"/>
                        <a:t>14</a:t>
                      </a:r>
                      <a:endParaRPr lang="uk-UA" sz="1700" dirty="0"/>
                    </a:p>
                  </a:txBody>
                  <a:tcPr marL="86289" marR="86289" marT="43145" marB="43145"/>
                </a:tc>
                <a:tc>
                  <a:txBody>
                    <a:bodyPr/>
                    <a:lstStyle/>
                    <a:p>
                      <a:r>
                        <a:rPr lang="ru-RU" sz="1700" dirty="0"/>
                        <a:t>Молдова</a:t>
                      </a:r>
                      <a:endParaRPr lang="uk-UA" sz="1700" dirty="0"/>
                    </a:p>
                  </a:txBody>
                  <a:tcPr marL="86289" marR="86289" marT="43145" marB="4314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7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55.392</a:t>
                      </a:r>
                    </a:p>
                  </a:txBody>
                  <a:tcPr marL="86289" marR="86289" marT="43145" marB="4314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7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1,7</a:t>
                      </a:r>
                    </a:p>
                  </a:txBody>
                  <a:tcPr marL="86289" marR="86289" marT="43145" marB="43145"/>
                </a:tc>
              </a:tr>
              <a:tr h="349952">
                <a:tc>
                  <a:txBody>
                    <a:bodyPr/>
                    <a:lstStyle/>
                    <a:p>
                      <a:r>
                        <a:rPr lang="ru-RU" sz="1700" dirty="0"/>
                        <a:t>15</a:t>
                      </a:r>
                      <a:endParaRPr lang="uk-UA" sz="1700" dirty="0"/>
                    </a:p>
                  </a:txBody>
                  <a:tcPr marL="86289" marR="86289" marT="43145" marB="43145"/>
                </a:tc>
                <a:tc>
                  <a:txBody>
                    <a:bodyPr/>
                    <a:lstStyle/>
                    <a:p>
                      <a:r>
                        <a:rPr lang="ru-RU" sz="1700" dirty="0"/>
                        <a:t>Казахстан</a:t>
                      </a:r>
                      <a:endParaRPr lang="uk-UA" sz="1700" dirty="0"/>
                    </a:p>
                  </a:txBody>
                  <a:tcPr marL="86289" marR="86289" marT="43145" marB="4314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7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50.250</a:t>
                      </a:r>
                    </a:p>
                  </a:txBody>
                  <a:tcPr marL="86289" marR="86289" marT="43145" marB="4314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7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1,5</a:t>
                      </a:r>
                    </a:p>
                  </a:txBody>
                  <a:tcPr marL="86289" marR="86289" marT="43145" marB="43145"/>
                </a:tc>
              </a:tr>
              <a:tr h="349952">
                <a:tc>
                  <a:txBody>
                    <a:bodyPr/>
                    <a:lstStyle/>
                    <a:p>
                      <a:r>
                        <a:rPr lang="ru-RU" sz="1700" dirty="0"/>
                        <a:t>21</a:t>
                      </a:r>
                      <a:endParaRPr lang="uk-UA" sz="1700" dirty="0"/>
                    </a:p>
                  </a:txBody>
                  <a:tcPr marL="86289" marR="86289" marT="43145" marB="43145"/>
                </a:tc>
                <a:tc>
                  <a:txBody>
                    <a:bodyPr/>
                    <a:lstStyle/>
                    <a:p>
                      <a:r>
                        <a:rPr lang="uk-UA" sz="1700" dirty="0"/>
                        <a:t>Росія</a:t>
                      </a:r>
                    </a:p>
                  </a:txBody>
                  <a:tcPr marL="86289" marR="86289" marT="43145" marB="4314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7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34.069</a:t>
                      </a:r>
                    </a:p>
                  </a:txBody>
                  <a:tcPr marL="86289" marR="86289" marT="43145" marB="4314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7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1,0</a:t>
                      </a:r>
                    </a:p>
                  </a:txBody>
                  <a:tcPr marL="86289" marR="86289" marT="43145" marB="43145"/>
                </a:tc>
              </a:tr>
              <a:tr h="349952">
                <a:tc>
                  <a:txBody>
                    <a:bodyPr/>
                    <a:lstStyle/>
                    <a:p>
                      <a:r>
                        <a:rPr lang="uk-UA" sz="1700" dirty="0"/>
                        <a:t>68</a:t>
                      </a:r>
                    </a:p>
                  </a:txBody>
                  <a:tcPr marL="86289" marR="86289" marT="43145" marB="43145"/>
                </a:tc>
                <a:tc>
                  <a:txBody>
                    <a:bodyPr/>
                    <a:lstStyle/>
                    <a:p>
                      <a:r>
                        <a:rPr lang="uk-UA" sz="1700" dirty="0" err="1"/>
                        <a:t>Азейбарджан</a:t>
                      </a:r>
                      <a:endParaRPr lang="uk-UA" sz="1700" dirty="0"/>
                    </a:p>
                  </a:txBody>
                  <a:tcPr marL="86289" marR="86289" marT="43145" marB="43145"/>
                </a:tc>
                <a:tc>
                  <a:txBody>
                    <a:bodyPr/>
                    <a:lstStyle/>
                    <a:p>
                      <a:r>
                        <a:rPr lang="uk-UA" sz="1700" dirty="0"/>
                        <a:t>966</a:t>
                      </a:r>
                    </a:p>
                  </a:txBody>
                  <a:tcPr marL="86289" marR="86289" marT="43145" marB="4314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&lt;0</a:t>
                      </a:r>
                      <a:r>
                        <a:rPr lang="uk-UA" sz="17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7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uk-UA" sz="17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289" marR="86289" marT="43145" marB="43145"/>
                </a:tc>
              </a:tr>
              <a:tr h="349952">
                <a:tc>
                  <a:txBody>
                    <a:bodyPr/>
                    <a:lstStyle/>
                    <a:p>
                      <a:r>
                        <a:rPr lang="uk-UA" sz="1700" dirty="0"/>
                        <a:t>69</a:t>
                      </a:r>
                    </a:p>
                  </a:txBody>
                  <a:tcPr marL="86289" marR="86289" marT="43145" marB="43145"/>
                </a:tc>
                <a:tc>
                  <a:txBody>
                    <a:bodyPr/>
                    <a:lstStyle/>
                    <a:p>
                      <a:r>
                        <a:rPr lang="uk-UA" sz="1700" dirty="0"/>
                        <a:t>Узбекистан</a:t>
                      </a:r>
                    </a:p>
                  </a:txBody>
                  <a:tcPr marL="86289" marR="86289" marT="43145" marB="4314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7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949</a:t>
                      </a:r>
                    </a:p>
                  </a:txBody>
                  <a:tcPr marL="86289" marR="86289" marT="43145" marB="4314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&lt;0</a:t>
                      </a:r>
                      <a:r>
                        <a:rPr lang="uk-UA" sz="17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7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uk-UA" sz="17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289" marR="86289" marT="43145" marB="43145"/>
                </a:tc>
              </a:tr>
              <a:tr h="349952">
                <a:tc>
                  <a:txBody>
                    <a:bodyPr/>
                    <a:lstStyle/>
                    <a:p>
                      <a:r>
                        <a:rPr lang="uk-UA" sz="1700" dirty="0"/>
                        <a:t>70</a:t>
                      </a:r>
                    </a:p>
                  </a:txBody>
                  <a:tcPr marL="86289" marR="86289" marT="43145" marB="43145"/>
                </a:tc>
                <a:tc>
                  <a:txBody>
                    <a:bodyPr/>
                    <a:lstStyle/>
                    <a:p>
                      <a:r>
                        <a:rPr lang="uk-UA" sz="1700" dirty="0"/>
                        <a:t>Білорусь</a:t>
                      </a:r>
                    </a:p>
                  </a:txBody>
                  <a:tcPr marL="86289" marR="86289" marT="43145" marB="4314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7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942</a:t>
                      </a:r>
                    </a:p>
                  </a:txBody>
                  <a:tcPr marL="86289" marR="86289" marT="43145" marB="4314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&lt;0</a:t>
                      </a:r>
                      <a:r>
                        <a:rPr lang="uk-UA" sz="17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7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uk-UA" sz="17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289" marR="86289" marT="43145" marB="43145"/>
                </a:tc>
              </a:tr>
              <a:tr h="349952">
                <a:tc>
                  <a:txBody>
                    <a:bodyPr/>
                    <a:lstStyle/>
                    <a:p>
                      <a:r>
                        <a:rPr lang="uk-UA" sz="1700" dirty="0"/>
                        <a:t>77</a:t>
                      </a:r>
                    </a:p>
                  </a:txBody>
                  <a:tcPr marL="86289" marR="86289" marT="43145" marB="43145"/>
                </a:tc>
                <a:tc>
                  <a:txBody>
                    <a:bodyPr/>
                    <a:lstStyle/>
                    <a:p>
                      <a:r>
                        <a:rPr lang="uk-UA" sz="1700" dirty="0"/>
                        <a:t>Грузія</a:t>
                      </a:r>
                    </a:p>
                  </a:txBody>
                  <a:tcPr marL="86289" marR="86289" marT="43145" marB="43145"/>
                </a:tc>
                <a:tc>
                  <a:txBody>
                    <a:bodyPr/>
                    <a:lstStyle/>
                    <a:p>
                      <a:r>
                        <a:rPr lang="uk-UA" sz="1700" dirty="0"/>
                        <a:t>377</a:t>
                      </a:r>
                    </a:p>
                  </a:txBody>
                  <a:tcPr marL="86289" marR="86289" marT="43145" marB="4314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&lt;0</a:t>
                      </a:r>
                      <a:r>
                        <a:rPr lang="uk-UA" sz="17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7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uk-UA" sz="17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289" marR="86289" marT="43145" marB="43145"/>
                </a:tc>
              </a:tr>
              <a:tr h="349952">
                <a:tc>
                  <a:txBody>
                    <a:bodyPr/>
                    <a:lstStyle/>
                    <a:p>
                      <a:r>
                        <a:rPr lang="uk-UA" sz="1700" dirty="0"/>
                        <a:t>84</a:t>
                      </a:r>
                    </a:p>
                  </a:txBody>
                  <a:tcPr marL="86289" marR="86289" marT="43145" marB="43145"/>
                </a:tc>
                <a:tc>
                  <a:txBody>
                    <a:bodyPr/>
                    <a:lstStyle/>
                    <a:p>
                      <a:r>
                        <a:rPr lang="uk-UA" sz="1700" dirty="0"/>
                        <a:t>Вірменія</a:t>
                      </a:r>
                    </a:p>
                  </a:txBody>
                  <a:tcPr marL="86289" marR="86289" marT="43145" marB="43145"/>
                </a:tc>
                <a:tc>
                  <a:txBody>
                    <a:bodyPr/>
                    <a:lstStyle/>
                    <a:p>
                      <a:r>
                        <a:rPr lang="uk-UA" sz="1700" dirty="0"/>
                        <a:t>180</a:t>
                      </a:r>
                    </a:p>
                  </a:txBody>
                  <a:tcPr marL="86289" marR="86289" marT="43145" marB="4314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&lt;0</a:t>
                      </a:r>
                      <a:r>
                        <a:rPr lang="uk-UA" sz="17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7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uk-UA" sz="17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289" marR="86289" marT="43145" marB="43145"/>
                </a:tc>
              </a:tr>
              <a:tr h="349952">
                <a:tc>
                  <a:txBody>
                    <a:bodyPr/>
                    <a:lstStyle/>
                    <a:p>
                      <a:r>
                        <a:rPr lang="uk-UA" sz="1700" dirty="0"/>
                        <a:t>99</a:t>
                      </a:r>
                    </a:p>
                  </a:txBody>
                  <a:tcPr marL="86289" marR="86289" marT="43145" marB="43145"/>
                </a:tc>
                <a:tc>
                  <a:txBody>
                    <a:bodyPr/>
                    <a:lstStyle/>
                    <a:p>
                      <a:r>
                        <a:rPr lang="uk-UA" sz="1700" dirty="0"/>
                        <a:t>Киргизстан</a:t>
                      </a:r>
                    </a:p>
                  </a:txBody>
                  <a:tcPr marL="86289" marR="86289" marT="43145" marB="4314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7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49</a:t>
                      </a:r>
                    </a:p>
                  </a:txBody>
                  <a:tcPr marL="86289" marR="86289" marT="43145" marB="4314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&lt;0</a:t>
                      </a:r>
                      <a:r>
                        <a:rPr lang="uk-UA" sz="17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7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uk-UA" sz="17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6289" marR="86289" marT="43145" marB="43145"/>
                </a:tc>
              </a:tr>
            </a:tbl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670504" y="1202650"/>
            <a:ext cx="51641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latin typeface="Century Gothic" panose="020B0502020202020204" pitchFamily="34" charset="0"/>
              </a:rPr>
              <a:t>Объемы импорта органической сельскохозяйственных продукции в ЕС (по странам происхождения)</a:t>
            </a:r>
            <a:endParaRPr lang="ru-RU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744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Заголовок 1">
            <a:extLst>
              <a:ext uri="{FF2B5EF4-FFF2-40B4-BE49-F238E27FC236}">
                <a16:creationId xmlns="" xmlns:a16="http://schemas.microsoft.com/office/drawing/2014/main" id="{00A879FB-DCE2-4FB5-B1E5-6D974CA168CD}"/>
              </a:ext>
            </a:extLst>
          </p:cNvPr>
          <p:cNvSpPr txBox="1">
            <a:spLocks/>
          </p:cNvSpPr>
          <p:nvPr/>
        </p:nvSpPr>
        <p:spPr>
          <a:xfrm>
            <a:off x="375163" y="1114721"/>
            <a:ext cx="5750731" cy="950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i="1" dirty="0">
                <a:latin typeface="Century Gothic" panose="020B0502020202020204" pitchFamily="34" charset="0"/>
              </a:rPr>
              <a:t>Объемы импорта органической сельскохозяйственных продукции в ЕС с Украиной</a:t>
            </a:r>
            <a:endParaRPr lang="uk-UA" sz="1800" b="1" i="1" dirty="0">
              <a:latin typeface="Century Gothic" panose="020B0502020202020204" pitchFamily="34" charset="0"/>
            </a:endParaRPr>
          </a:p>
        </p:txBody>
      </p:sp>
      <p:graphicFrame>
        <p:nvGraphicFramePr>
          <p:cNvPr id="31" name="Таблиця 4">
            <a:extLst>
              <a:ext uri="{FF2B5EF4-FFF2-40B4-BE49-F238E27FC236}">
                <a16:creationId xmlns="" xmlns:a16="http://schemas.microsoft.com/office/drawing/2014/main" id="{BE0985E7-4DDD-41AD-9089-3D4EEAA62E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948782458"/>
              </p:ext>
            </p:extLst>
          </p:nvPr>
        </p:nvGraphicFramePr>
        <p:xfrm>
          <a:off x="300827" y="2162076"/>
          <a:ext cx="6845299" cy="41511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7559">
                  <a:extLst>
                    <a:ext uri="{9D8B030D-6E8A-4147-A177-3AD203B41FA5}">
                      <a16:colId xmlns="" xmlns:a16="http://schemas.microsoft.com/office/drawing/2014/main" val="948455930"/>
                    </a:ext>
                  </a:extLst>
                </a:gridCol>
                <a:gridCol w="3893210">
                  <a:extLst>
                    <a:ext uri="{9D8B030D-6E8A-4147-A177-3AD203B41FA5}">
                      <a16:colId xmlns="" xmlns:a16="http://schemas.microsoft.com/office/drawing/2014/main" val="583960299"/>
                    </a:ext>
                  </a:extLst>
                </a:gridCol>
                <a:gridCol w="1257806">
                  <a:extLst>
                    <a:ext uri="{9D8B030D-6E8A-4147-A177-3AD203B41FA5}">
                      <a16:colId xmlns="" xmlns:a16="http://schemas.microsoft.com/office/drawing/2014/main" val="700937614"/>
                    </a:ext>
                  </a:extLst>
                </a:gridCol>
                <a:gridCol w="1086724">
                  <a:extLst>
                    <a:ext uri="{9D8B030D-6E8A-4147-A177-3AD203B41FA5}">
                      <a16:colId xmlns="" xmlns:a16="http://schemas.microsoft.com/office/drawing/2014/main" val="1847655466"/>
                    </a:ext>
                  </a:extLst>
                </a:gridCol>
              </a:tblGrid>
              <a:tr h="308461">
                <a:tc>
                  <a:txBody>
                    <a:bodyPr/>
                    <a:lstStyle/>
                    <a:p>
                      <a:endParaRPr lang="uk-UA" sz="1500"/>
                    </a:p>
                  </a:txBody>
                  <a:tcPr marL="76059" marR="76059" marT="38029" marB="38029"/>
                </a:tc>
                <a:tc>
                  <a:txBody>
                    <a:bodyPr/>
                    <a:lstStyle/>
                    <a:p>
                      <a:r>
                        <a:rPr lang="uk-UA" sz="1500" dirty="0"/>
                        <a:t>Категорії продуктів (згідно </a:t>
                      </a:r>
                      <a:r>
                        <a:rPr lang="en-US" sz="1500" dirty="0"/>
                        <a:t>CN </a:t>
                      </a:r>
                      <a:r>
                        <a:rPr lang="uk-UA" sz="1500" dirty="0"/>
                        <a:t>кодів)</a:t>
                      </a:r>
                    </a:p>
                  </a:txBody>
                  <a:tcPr marL="76059" marR="76059" marT="38029" marB="38029"/>
                </a:tc>
                <a:tc>
                  <a:txBody>
                    <a:bodyPr/>
                    <a:lstStyle/>
                    <a:p>
                      <a:r>
                        <a:rPr lang="uk-UA" sz="1500" dirty="0"/>
                        <a:t>Обсяг, </a:t>
                      </a:r>
                      <a:r>
                        <a:rPr lang="uk-UA" sz="1500" dirty="0" err="1"/>
                        <a:t>тонн</a:t>
                      </a:r>
                      <a:endParaRPr lang="uk-UA" sz="1500" dirty="0"/>
                    </a:p>
                  </a:txBody>
                  <a:tcPr marL="76059" marR="76059" marT="38029" marB="38029"/>
                </a:tc>
                <a:tc>
                  <a:txBody>
                    <a:bodyPr/>
                    <a:lstStyle/>
                    <a:p>
                      <a:r>
                        <a:rPr lang="uk-UA" sz="1500" dirty="0"/>
                        <a:t>%</a:t>
                      </a:r>
                    </a:p>
                  </a:txBody>
                  <a:tcPr marL="76059" marR="76059" marT="38029" marB="38029"/>
                </a:tc>
                <a:extLst>
                  <a:ext uri="{0D108BD9-81ED-4DB2-BD59-A6C34878D82A}">
                    <a16:rowId xmlns="" xmlns:a16="http://schemas.microsoft.com/office/drawing/2014/main" val="3363906047"/>
                  </a:ext>
                </a:extLst>
              </a:tr>
              <a:tr h="308461">
                <a:tc>
                  <a:txBody>
                    <a:bodyPr/>
                    <a:lstStyle/>
                    <a:p>
                      <a:r>
                        <a:rPr lang="uk-UA" sz="1500" dirty="0"/>
                        <a:t>1</a:t>
                      </a:r>
                    </a:p>
                  </a:txBody>
                  <a:tcPr marL="76059" marR="76059" marT="38029" marB="3802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5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Зернові</a:t>
                      </a:r>
                      <a:r>
                        <a:rPr lang="en-US" sz="15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uk-UA" sz="15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за виключенням пшениці та рису</a:t>
                      </a:r>
                      <a:r>
                        <a:rPr lang="en-US" sz="15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76059" marR="76059" marT="38029" marB="3802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5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114 201 </a:t>
                      </a:r>
                    </a:p>
                  </a:txBody>
                  <a:tcPr marL="76059" marR="76059" marT="38029" marB="3802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5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42,8 </a:t>
                      </a:r>
                    </a:p>
                  </a:txBody>
                  <a:tcPr marL="76059" marR="76059" marT="38029" marB="38029"/>
                </a:tc>
                <a:extLst>
                  <a:ext uri="{0D108BD9-81ED-4DB2-BD59-A6C34878D82A}">
                    <a16:rowId xmlns="" xmlns:a16="http://schemas.microsoft.com/office/drawing/2014/main" val="2434915675"/>
                  </a:ext>
                </a:extLst>
              </a:tr>
              <a:tr h="308461">
                <a:tc>
                  <a:txBody>
                    <a:bodyPr/>
                    <a:lstStyle/>
                    <a:p>
                      <a:r>
                        <a:rPr lang="uk-UA" sz="1500" dirty="0"/>
                        <a:t>2</a:t>
                      </a:r>
                    </a:p>
                  </a:txBody>
                  <a:tcPr marL="76059" marR="76059" marT="38029" marB="3802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5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Пшениця</a:t>
                      </a:r>
                      <a:r>
                        <a:rPr lang="en-US" sz="15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5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059" marR="76059" marT="38029" marB="3802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5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75 971 </a:t>
                      </a:r>
                    </a:p>
                  </a:txBody>
                  <a:tcPr marL="76059" marR="76059" marT="38029" marB="3802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5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28,5 </a:t>
                      </a:r>
                    </a:p>
                  </a:txBody>
                  <a:tcPr marL="76059" marR="76059" marT="38029" marB="38029"/>
                </a:tc>
                <a:extLst>
                  <a:ext uri="{0D108BD9-81ED-4DB2-BD59-A6C34878D82A}">
                    <a16:rowId xmlns="" xmlns:a16="http://schemas.microsoft.com/office/drawing/2014/main" val="2483482857"/>
                  </a:ext>
                </a:extLst>
              </a:tr>
              <a:tr h="532412">
                <a:tc>
                  <a:txBody>
                    <a:bodyPr/>
                    <a:lstStyle/>
                    <a:p>
                      <a:r>
                        <a:rPr lang="uk-UA" sz="1500" dirty="0"/>
                        <a:t>3</a:t>
                      </a:r>
                    </a:p>
                  </a:txBody>
                  <a:tcPr marL="76059" marR="76059" marT="38029" marB="3802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5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Насіння і плоди олійних культур</a:t>
                      </a:r>
                      <a:r>
                        <a:rPr lang="en-US" sz="15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uk-UA" sz="15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за виключенням сої</a:t>
                      </a:r>
                      <a:r>
                        <a:rPr lang="en-US" sz="15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76059" marR="76059" marT="38029" marB="3802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5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28 773 </a:t>
                      </a:r>
                    </a:p>
                  </a:txBody>
                  <a:tcPr marL="76059" marR="76059" marT="38029" marB="3802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5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10,8 </a:t>
                      </a:r>
                    </a:p>
                  </a:txBody>
                  <a:tcPr marL="76059" marR="76059" marT="38029" marB="38029"/>
                </a:tc>
                <a:extLst>
                  <a:ext uri="{0D108BD9-81ED-4DB2-BD59-A6C34878D82A}">
                    <a16:rowId xmlns="" xmlns:a16="http://schemas.microsoft.com/office/drawing/2014/main" val="701729453"/>
                  </a:ext>
                </a:extLst>
              </a:tr>
              <a:tr h="308461">
                <a:tc>
                  <a:txBody>
                    <a:bodyPr/>
                    <a:lstStyle/>
                    <a:p>
                      <a:r>
                        <a:rPr lang="uk-UA" sz="1500" dirty="0"/>
                        <a:t>4</a:t>
                      </a:r>
                    </a:p>
                  </a:txBody>
                  <a:tcPr marL="76059" marR="76059" marT="38029" marB="3802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5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Соя</a:t>
                      </a:r>
                      <a:r>
                        <a:rPr lang="en-US" sz="15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76059" marR="76059" marT="38029" marB="3802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5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13 269 </a:t>
                      </a:r>
                    </a:p>
                  </a:txBody>
                  <a:tcPr marL="76059" marR="76059" marT="38029" marB="3802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5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5,0 </a:t>
                      </a:r>
                    </a:p>
                  </a:txBody>
                  <a:tcPr marL="76059" marR="76059" marT="38029" marB="38029"/>
                </a:tc>
                <a:extLst>
                  <a:ext uri="{0D108BD9-81ED-4DB2-BD59-A6C34878D82A}">
                    <a16:rowId xmlns="" xmlns:a16="http://schemas.microsoft.com/office/drawing/2014/main" val="1146406416"/>
                  </a:ext>
                </a:extLst>
              </a:tr>
              <a:tr h="308461">
                <a:tc>
                  <a:txBody>
                    <a:bodyPr/>
                    <a:lstStyle/>
                    <a:p>
                      <a:r>
                        <a:rPr lang="uk-UA" sz="1500" dirty="0"/>
                        <a:t>5</a:t>
                      </a:r>
                    </a:p>
                  </a:txBody>
                  <a:tcPr marL="76059" marR="76059" marT="38029" marB="3802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5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Фрукти</a:t>
                      </a:r>
                      <a:r>
                        <a:rPr lang="en-US" sz="15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uk-UA" sz="15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свіжі та сушені</a:t>
                      </a:r>
                      <a:endParaRPr lang="en-US" sz="15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059" marR="76059" marT="38029" marB="3802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5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12 955 </a:t>
                      </a:r>
                    </a:p>
                  </a:txBody>
                  <a:tcPr marL="76059" marR="76059" marT="38029" marB="3802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5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4,9 </a:t>
                      </a:r>
                    </a:p>
                  </a:txBody>
                  <a:tcPr marL="76059" marR="76059" marT="38029" marB="38029"/>
                </a:tc>
                <a:extLst>
                  <a:ext uri="{0D108BD9-81ED-4DB2-BD59-A6C34878D82A}">
                    <a16:rowId xmlns="" xmlns:a16="http://schemas.microsoft.com/office/drawing/2014/main" val="1030560850"/>
                  </a:ext>
                </a:extLst>
              </a:tr>
              <a:tr h="308461">
                <a:tc>
                  <a:txBody>
                    <a:bodyPr/>
                    <a:lstStyle/>
                    <a:p>
                      <a:r>
                        <a:rPr lang="uk-UA" sz="1500" dirty="0"/>
                        <a:t>6</a:t>
                      </a:r>
                    </a:p>
                  </a:txBody>
                  <a:tcPr marL="76059" marR="76059" marT="38029" marB="3802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5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Фруктові соки</a:t>
                      </a:r>
                      <a:r>
                        <a:rPr lang="en-US" sz="15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76059" marR="76059" marT="38029" marB="3802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5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5 947 </a:t>
                      </a:r>
                    </a:p>
                  </a:txBody>
                  <a:tcPr marL="76059" marR="76059" marT="38029" marB="3802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5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2,2 </a:t>
                      </a:r>
                    </a:p>
                  </a:txBody>
                  <a:tcPr marL="76059" marR="76059" marT="38029" marB="38029"/>
                </a:tc>
                <a:extLst>
                  <a:ext uri="{0D108BD9-81ED-4DB2-BD59-A6C34878D82A}">
                    <a16:rowId xmlns="" xmlns:a16="http://schemas.microsoft.com/office/drawing/2014/main" val="3287563784"/>
                  </a:ext>
                </a:extLst>
              </a:tr>
              <a:tr h="532412">
                <a:tc>
                  <a:txBody>
                    <a:bodyPr/>
                    <a:lstStyle/>
                    <a:p>
                      <a:r>
                        <a:rPr lang="uk-UA" sz="1500" dirty="0"/>
                        <a:t>7</a:t>
                      </a:r>
                    </a:p>
                  </a:txBody>
                  <a:tcPr marL="76059" marR="76059" marT="38029" marB="3802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5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Продукція борошномельно-</a:t>
                      </a:r>
                      <a:r>
                        <a:rPr lang="uk-UA" sz="15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крупяної</a:t>
                      </a:r>
                      <a:r>
                        <a:rPr lang="uk-UA" sz="15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промисловості</a:t>
                      </a:r>
                      <a:endParaRPr lang="en-US" sz="15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059" marR="76059" marT="38029" marB="3802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5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3 922 </a:t>
                      </a:r>
                    </a:p>
                  </a:txBody>
                  <a:tcPr marL="76059" marR="76059" marT="38029" marB="3802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5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1,5 </a:t>
                      </a:r>
                    </a:p>
                  </a:txBody>
                  <a:tcPr marL="76059" marR="76059" marT="38029" marB="38029"/>
                </a:tc>
                <a:extLst>
                  <a:ext uri="{0D108BD9-81ED-4DB2-BD59-A6C34878D82A}">
                    <a16:rowId xmlns="" xmlns:a16="http://schemas.microsoft.com/office/drawing/2014/main" val="242222443"/>
                  </a:ext>
                </a:extLst>
              </a:tr>
              <a:tr h="308461">
                <a:tc>
                  <a:txBody>
                    <a:bodyPr/>
                    <a:lstStyle/>
                    <a:p>
                      <a:r>
                        <a:rPr lang="uk-UA" sz="1500" dirty="0"/>
                        <a:t>8</a:t>
                      </a:r>
                    </a:p>
                  </a:txBody>
                  <a:tcPr marL="76059" marR="76059" marT="38029" marB="3802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5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Овочі</a:t>
                      </a:r>
                      <a:r>
                        <a:rPr lang="en-US" sz="15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uk-UA" sz="15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свіжі</a:t>
                      </a:r>
                      <a:r>
                        <a:rPr lang="en-US" sz="15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uk-UA" sz="15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охолоджені</a:t>
                      </a:r>
                      <a:r>
                        <a:rPr lang="en-US" sz="15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uk-UA" sz="15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або сушені</a:t>
                      </a:r>
                      <a:r>
                        <a:rPr lang="en-US" sz="15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76059" marR="76059" marT="38029" marB="3802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5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3 552 </a:t>
                      </a:r>
                    </a:p>
                  </a:txBody>
                  <a:tcPr marL="76059" marR="76059" marT="38029" marB="3802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5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1,3 </a:t>
                      </a:r>
                    </a:p>
                  </a:txBody>
                  <a:tcPr marL="76059" marR="76059" marT="38029" marB="38029"/>
                </a:tc>
                <a:extLst>
                  <a:ext uri="{0D108BD9-81ED-4DB2-BD59-A6C34878D82A}">
                    <a16:rowId xmlns="" xmlns:a16="http://schemas.microsoft.com/office/drawing/2014/main" val="2303678145"/>
                  </a:ext>
                </a:extLst>
              </a:tr>
              <a:tr h="308461">
                <a:tc>
                  <a:txBody>
                    <a:bodyPr/>
                    <a:lstStyle/>
                    <a:p>
                      <a:r>
                        <a:rPr lang="uk-UA" sz="1500" dirty="0"/>
                        <a:t>9</a:t>
                      </a:r>
                    </a:p>
                  </a:txBody>
                  <a:tcPr marL="76059" marR="76059" marT="38029" marB="3802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5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Макуха/шрот</a:t>
                      </a:r>
                      <a:r>
                        <a:rPr lang="en-US" sz="15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76059" marR="76059" marT="38029" marB="3802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5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2 564 </a:t>
                      </a:r>
                    </a:p>
                  </a:txBody>
                  <a:tcPr marL="76059" marR="76059" marT="38029" marB="3802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5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1,0 </a:t>
                      </a:r>
                    </a:p>
                  </a:txBody>
                  <a:tcPr marL="76059" marR="76059" marT="38029" marB="38029"/>
                </a:tc>
                <a:extLst>
                  <a:ext uri="{0D108BD9-81ED-4DB2-BD59-A6C34878D82A}">
                    <a16:rowId xmlns="" xmlns:a16="http://schemas.microsoft.com/office/drawing/2014/main" val="3693246857"/>
                  </a:ext>
                </a:extLst>
              </a:tr>
              <a:tr h="308461">
                <a:tc>
                  <a:txBody>
                    <a:bodyPr/>
                    <a:lstStyle/>
                    <a:p>
                      <a:r>
                        <a:rPr lang="uk-UA" sz="1500" dirty="0"/>
                        <a:t>10</a:t>
                      </a:r>
                    </a:p>
                  </a:txBody>
                  <a:tcPr marL="76059" marR="76059" marT="38029" marB="3802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5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Інше</a:t>
                      </a:r>
                      <a:r>
                        <a:rPr lang="en-US" sz="15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76059" marR="76059" marT="38029" marB="3802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5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5 586</a:t>
                      </a:r>
                    </a:p>
                  </a:txBody>
                  <a:tcPr marL="76059" marR="76059" marT="38029" marB="3802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5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2,1 </a:t>
                      </a:r>
                    </a:p>
                  </a:txBody>
                  <a:tcPr marL="76059" marR="76059" marT="38029" marB="38029"/>
                </a:tc>
                <a:extLst>
                  <a:ext uri="{0D108BD9-81ED-4DB2-BD59-A6C34878D82A}">
                    <a16:rowId xmlns="" xmlns:a16="http://schemas.microsoft.com/office/drawing/2014/main" val="714162274"/>
                  </a:ext>
                </a:extLst>
              </a:tr>
              <a:tr h="308461">
                <a:tc>
                  <a:txBody>
                    <a:bodyPr/>
                    <a:lstStyle/>
                    <a:p>
                      <a:endParaRPr lang="uk-UA" sz="1500" dirty="0"/>
                    </a:p>
                  </a:txBody>
                  <a:tcPr marL="76059" marR="76059" marT="38029" marB="38029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5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Всього:</a:t>
                      </a:r>
                      <a:endParaRPr lang="en-US" sz="15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059" marR="76059" marT="38029" marB="3802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5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266 741 </a:t>
                      </a:r>
                    </a:p>
                  </a:txBody>
                  <a:tcPr marL="76059" marR="76059" marT="38029" marB="38029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5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 </a:t>
                      </a:r>
                    </a:p>
                  </a:txBody>
                  <a:tcPr marL="76059" marR="76059" marT="38029" marB="38029"/>
                </a:tc>
                <a:extLst>
                  <a:ext uri="{0D108BD9-81ED-4DB2-BD59-A6C34878D82A}">
                    <a16:rowId xmlns="" xmlns:a16="http://schemas.microsoft.com/office/drawing/2014/main" val="73031414"/>
                  </a:ext>
                </a:extLst>
              </a:tr>
            </a:tbl>
          </a:graphicData>
        </a:graphic>
      </p:graphicFrame>
      <p:sp>
        <p:nvSpPr>
          <p:cNvPr id="35" name="Заголовок 1">
            <a:extLst>
              <a:ext uri="{FF2B5EF4-FFF2-40B4-BE49-F238E27FC236}">
                <a16:creationId xmlns="" xmlns:a16="http://schemas.microsoft.com/office/drawing/2014/main" id="{C9022DF7-B8C0-41CA-949B-73F73F6DEB8E}"/>
              </a:ext>
            </a:extLst>
          </p:cNvPr>
          <p:cNvSpPr txBox="1">
            <a:spLocks/>
          </p:cNvSpPr>
          <p:nvPr/>
        </p:nvSpPr>
        <p:spPr>
          <a:xfrm>
            <a:off x="23139" y="7202636"/>
            <a:ext cx="2028932" cy="1530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система </a:t>
            </a:r>
            <a:r>
              <a:rPr lang="en-US" sz="1000" b="1" i="1" dirty="0"/>
              <a:t>TRACES</a:t>
            </a:r>
            <a:endParaRPr lang="uk-UA" sz="1000" dirty="0"/>
          </a:p>
        </p:txBody>
      </p:sp>
    </p:spTree>
    <p:extLst>
      <p:ext uri="{BB962C8B-B14F-4D97-AF65-F5344CB8AC3E}">
        <p14:creationId xmlns:p14="http://schemas.microsoft.com/office/powerpoint/2010/main" xmlns="" val="362949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-207949" y="461742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-207949" y="461742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 txBox="1">
            <a:spLocks/>
          </p:cNvSpPr>
          <p:nvPr/>
        </p:nvSpPr>
        <p:spPr>
          <a:xfrm>
            <a:off x="5834769" y="845714"/>
            <a:ext cx="2970503" cy="2930892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r>
              <a:rPr lang="uk-UA" sz="2700" smtClean="0"/>
              <a:t/>
            </a:r>
            <a:br>
              <a:rPr lang="uk-UA" sz="2700" smtClean="0"/>
            </a:br>
            <a:endParaRPr lang="en-US" sz="2700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0" y="0"/>
            <a:ext cx="9144032" cy="857232"/>
            <a:chOff x="0" y="0"/>
            <a:chExt cx="9144032" cy="42860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1071538" cy="428604"/>
            </a:xfrm>
            <a:prstGeom prst="rect">
              <a:avLst/>
            </a:prstGeom>
            <a:solidFill>
              <a:srgbClr val="FFF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71538" y="0"/>
              <a:ext cx="2500330" cy="428604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71868" y="0"/>
              <a:ext cx="5572164" cy="42860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0" y="6572272"/>
            <a:ext cx="9144000" cy="28572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rgbClr val="008BBC"/>
              </a:solidFill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-142875" y="6572272"/>
            <a:ext cx="9144000" cy="28572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 Команда “</a:t>
            </a:r>
            <a:r>
              <a:rPr lang="en-US" sz="3200" b="1" dirty="0" smtClean="0">
                <a:solidFill>
                  <a:schemeClr val="bg1"/>
                </a:solidFill>
              </a:rPr>
              <a:t>Organic Booster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“, </a:t>
            </a:r>
            <a:r>
              <a:rPr lang="en-US" sz="3200" b="1" dirty="0" smtClean="0">
                <a:solidFill>
                  <a:schemeClr val="bg1"/>
                </a:solidFill>
                <a:latin typeface="+mn-lt"/>
                <a:cs typeface="+mn-cs"/>
              </a:rPr>
              <a:t>+38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0</a:t>
            </a:r>
            <a:r>
              <a:rPr lang="en-US" sz="3200" b="1" dirty="0" smtClean="0">
                <a:solidFill>
                  <a:schemeClr val="bg1"/>
                </a:solidFill>
              </a:rPr>
              <a:t>67</a:t>
            </a:r>
            <a:r>
              <a:rPr lang="uk-UA" sz="3200" b="1" dirty="0" smtClean="0">
                <a:solidFill>
                  <a:schemeClr val="bg1"/>
                </a:solidFill>
                <a:latin typeface="+mn-lt"/>
                <a:cs typeface="+mn-cs"/>
              </a:rPr>
              <a:t>-17-17-577</a:t>
            </a:r>
            <a:r>
              <a:rPr lang="uk-UA" sz="3200" b="1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sz="3200" b="1" dirty="0">
                <a:solidFill>
                  <a:schemeClr val="bg1"/>
                </a:solidFill>
                <a:latin typeface="+mn-lt"/>
                <a:cs typeface="+mn-cs"/>
              </a:rPr>
              <a:t>info@organicukraine.org.ua</a:t>
            </a:r>
            <a:endParaRPr lang="ru-RU" sz="32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-77798"/>
            <a:ext cx="6500826" cy="928662"/>
          </a:xfrm>
          <a:prstGeom prst="rect">
            <a:avLst/>
          </a:prstGeom>
          <a:solidFill>
            <a:schemeClr val="bg2">
              <a:alpha val="47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630238"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="" xmlns:a16="http://schemas.microsoft.com/office/drawing/2014/main" id="{4D879CC1-A89C-4A47-9FF3-507D4F8B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8086" y="466554"/>
            <a:ext cx="2970503" cy="2930892"/>
          </a:xfrm>
        </p:spPr>
        <p:txBody>
          <a:bodyPr vert="horz" lIns="68580" tIns="34290" rIns="68580" bIns="34290" rtlCol="0" anchor="b">
            <a:normAutofit/>
          </a:bodyPr>
          <a:lstStyle/>
          <a:p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r>
              <a:rPr lang="uk-UA" sz="2700" dirty="0"/>
              <a:t/>
            </a:r>
            <a:br>
              <a:rPr lang="uk-UA" sz="2700" dirty="0"/>
            </a:br>
            <a:endParaRPr lang="en-US" sz="2700" dirty="0"/>
          </a:p>
        </p:txBody>
      </p:sp>
      <p:sp>
        <p:nvSpPr>
          <p:cNvPr id="28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58">
            <a:extLst>
              <a:ext uri="{FF2B5EF4-FFF2-40B4-BE49-F238E27FC236}">
                <a16:creationId xmlns="" xmlns:a16="http://schemas.microsoft.com/office/drawing/2014/main" id="{5DFA2231-FFDF-4250-983C-D460855A37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462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23139" y="116311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Rectangle 54">
            <a:extLst>
              <a:ext uri="{FF2B5EF4-FFF2-40B4-BE49-F238E27FC236}">
                <a16:creationId xmlns="" xmlns:a16="http://schemas.microsoft.com/office/drawing/2014/main" id="{AC6F8F5A-EAFE-459F-8F54-9D86D539F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6824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 56">
            <a:extLst>
              <a:ext uri="{FF2B5EF4-FFF2-40B4-BE49-F238E27FC236}">
                <a16:creationId xmlns="" xmlns:a16="http://schemas.microsoft.com/office/drawing/2014/main" id="{C3FD65E3-4E8F-40F8-B00F-C3CA65D8A3B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888534" y="3463290"/>
            <a:ext cx="2255467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Rectangle 4"/>
          <p:cNvSpPr>
            <a:spLocks noChangeArrowheads="1"/>
          </p:cNvSpPr>
          <p:nvPr/>
        </p:nvSpPr>
        <p:spPr bwMode="auto">
          <a:xfrm>
            <a:off x="-142804" y="294779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Rectangle 52">
            <a:extLst>
              <a:ext uri="{FF2B5EF4-FFF2-40B4-BE49-F238E27FC236}">
                <a16:creationId xmlns="" xmlns:a16="http://schemas.microsoft.com/office/drawing/2014/main" id="{93709A93-4FBF-496D-9228-3D3DBCF5064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571999" y="857250"/>
            <a:ext cx="4571930" cy="25374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0" name="Rectangle 4"/>
          <p:cNvSpPr>
            <a:spLocks noChangeArrowheads="1"/>
          </p:cNvSpPr>
          <p:nvPr/>
        </p:nvSpPr>
        <p:spPr bwMode="auto">
          <a:xfrm>
            <a:off x="0" y="0"/>
            <a:ext cx="0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-6348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 descr="red_booster_Монтажная область 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578" y="89356"/>
            <a:ext cx="2285984" cy="1625132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Заголовок 1">
            <a:extLst>
              <a:ext uri="{FF2B5EF4-FFF2-40B4-BE49-F238E27FC236}">
                <a16:creationId xmlns="" xmlns:a16="http://schemas.microsoft.com/office/drawing/2014/main" id="{562E6C13-2858-4F41-9E94-1F4F95EA10DF}"/>
              </a:ext>
            </a:extLst>
          </p:cNvPr>
          <p:cNvSpPr txBox="1">
            <a:spLocks/>
          </p:cNvSpPr>
          <p:nvPr/>
        </p:nvSpPr>
        <p:spPr>
          <a:xfrm>
            <a:off x="535769" y="1105697"/>
            <a:ext cx="65436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i="1" dirty="0">
                <a:latin typeface="Century Gothic" panose="020B0502020202020204" pitchFamily="34" charset="0"/>
              </a:rPr>
              <a:t>Зерновые, в том числе пшеница</a:t>
            </a:r>
            <a:endParaRPr lang="uk-UA" sz="2400" b="1" i="1" dirty="0">
              <a:latin typeface="Century Gothic" panose="020B0502020202020204" pitchFamily="34" charset="0"/>
            </a:endParaRPr>
          </a:p>
        </p:txBody>
      </p:sp>
      <p:graphicFrame>
        <p:nvGraphicFramePr>
          <p:cNvPr id="31" name="Таблиця 4">
            <a:extLst>
              <a:ext uri="{FF2B5EF4-FFF2-40B4-BE49-F238E27FC236}">
                <a16:creationId xmlns="" xmlns:a16="http://schemas.microsoft.com/office/drawing/2014/main" id="{4145EBD9-2A7A-42E2-BCEA-D26AB05A3B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691724273"/>
              </p:ext>
            </p:extLst>
          </p:nvPr>
        </p:nvGraphicFramePr>
        <p:xfrm>
          <a:off x="319497" y="2388960"/>
          <a:ext cx="8219256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2792">
                  <a:extLst>
                    <a:ext uri="{9D8B030D-6E8A-4147-A177-3AD203B41FA5}">
                      <a16:colId xmlns="" xmlns:a16="http://schemas.microsoft.com/office/drawing/2014/main" val="582523343"/>
                    </a:ext>
                  </a:extLst>
                </a:gridCol>
                <a:gridCol w="4176464">
                  <a:extLst>
                    <a:ext uri="{9D8B030D-6E8A-4147-A177-3AD203B41FA5}">
                      <a16:colId xmlns="" xmlns:a16="http://schemas.microsoft.com/office/drawing/2014/main" val="24524706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Назва продукту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/>
                        <a:t>Обсяг, </a:t>
                      </a:r>
                      <a:r>
                        <a:rPr lang="uk-UA" dirty="0" err="1"/>
                        <a:t>тонн</a:t>
                      </a:r>
                      <a:r>
                        <a:rPr lang="uk-UA" dirty="0"/>
                        <a:t> (оціночний)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7772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Пшениця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71 000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23539038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Пшениця </a:t>
                      </a:r>
                      <a:r>
                        <a:rPr lang="uk-UA" dirty="0" err="1"/>
                        <a:t>спельта</a:t>
                      </a:r>
                      <a:endParaRPr lang="uk-U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4 200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480980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Кукурудза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101 400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3751353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Ячмінь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4 500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17487030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Жито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1 900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22887555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Гречка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420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3886694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Просо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640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138319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Овес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460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27068048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 err="1"/>
                        <a:t>Тритікале</a:t>
                      </a:r>
                      <a:endParaRPr lang="uk-UA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uk-UA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130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="" xmlns:a16="http://schemas.microsoft.com/office/drawing/2014/main" val="1766362513"/>
                  </a:ext>
                </a:extLst>
              </a:tr>
            </a:tbl>
          </a:graphicData>
        </a:graphic>
      </p:graphicFrame>
      <p:sp>
        <p:nvSpPr>
          <p:cNvPr id="35" name="Заголовок 1">
            <a:extLst>
              <a:ext uri="{FF2B5EF4-FFF2-40B4-BE49-F238E27FC236}">
                <a16:creationId xmlns="" xmlns:a16="http://schemas.microsoft.com/office/drawing/2014/main" id="{D7A5DD0B-0887-4DFE-9B18-2097309C3DD6}"/>
              </a:ext>
            </a:extLst>
          </p:cNvPr>
          <p:cNvSpPr txBox="1">
            <a:spLocks/>
          </p:cNvSpPr>
          <p:nvPr/>
        </p:nvSpPr>
        <p:spPr>
          <a:xfrm>
            <a:off x="112039" y="7443937"/>
            <a:ext cx="2880320" cy="130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000" b="1" i="1" dirty="0"/>
              <a:t>Джерело даних аналітика Органік Стандарт</a:t>
            </a:r>
            <a:endParaRPr lang="uk-UA" sz="1000" dirty="0"/>
          </a:p>
        </p:txBody>
      </p:sp>
    </p:spTree>
    <p:extLst>
      <p:ext uri="{BB962C8B-B14F-4D97-AF65-F5344CB8AC3E}">
        <p14:creationId xmlns:p14="http://schemas.microsoft.com/office/powerpoint/2010/main" xmlns="" val="226846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120</TotalTime>
  <Words>2866</Words>
  <Application>Microsoft Office PowerPoint</Application>
  <PresentationFormat>Экран (4:3)</PresentationFormat>
  <Paragraphs>785</Paragraphs>
  <Slides>62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3" baseType="lpstr">
      <vt:lpstr>Тема Office</vt:lpstr>
      <vt:lpstr>     </vt:lpstr>
      <vt:lpstr>Слайд 2</vt:lpstr>
      <vt:lpstr>Слайд 3</vt:lpstr>
      <vt:lpstr>Слайд 4</vt:lpstr>
      <vt:lpstr>     </vt:lpstr>
      <vt:lpstr>     </vt:lpstr>
      <vt:lpstr>     </vt:lpstr>
      <vt:lpstr>     </vt:lpstr>
      <vt:lpstr>     </vt:lpstr>
      <vt:lpstr>     </vt:lpstr>
      <vt:lpstr>     </vt:lpstr>
      <vt:lpstr>     </vt:lpstr>
      <vt:lpstr>     </vt:lpstr>
      <vt:lpstr>     </vt:lpstr>
      <vt:lpstr>     </vt:lpstr>
      <vt:lpstr>     </vt:lpstr>
      <vt:lpstr>     </vt:lpstr>
      <vt:lpstr>     </vt:lpstr>
      <vt:lpstr>     </vt:lpstr>
      <vt:lpstr>     </vt:lpstr>
      <vt:lpstr>     </vt:lpstr>
      <vt:lpstr>     </vt:lpstr>
      <vt:lpstr>     </vt:lpstr>
      <vt:lpstr>     </vt:lpstr>
      <vt:lpstr>     </vt:lpstr>
      <vt:lpstr>     </vt:lpstr>
      <vt:lpstr>     </vt:lpstr>
      <vt:lpstr>     </vt:lpstr>
      <vt:lpstr>     </vt:lpstr>
      <vt:lpstr>     </vt:lpstr>
      <vt:lpstr>     </vt:lpstr>
      <vt:lpstr>     </vt:lpstr>
      <vt:lpstr>     </vt:lpstr>
      <vt:lpstr>     </vt:lpstr>
      <vt:lpstr>     </vt:lpstr>
      <vt:lpstr>     </vt:lpstr>
      <vt:lpstr>     </vt:lpstr>
      <vt:lpstr>     </vt:lpstr>
      <vt:lpstr>     </vt:lpstr>
      <vt:lpstr>     </vt:lpstr>
      <vt:lpstr>     </vt:lpstr>
      <vt:lpstr>     </vt:lpstr>
      <vt:lpstr>     </vt:lpstr>
      <vt:lpstr>     </vt:lpstr>
      <vt:lpstr>     </vt:lpstr>
      <vt:lpstr>     </vt:lpstr>
      <vt:lpstr>Слайд 47</vt:lpstr>
      <vt:lpstr>Слайд 48</vt:lpstr>
      <vt:lpstr>Слайд 49</vt:lpstr>
      <vt:lpstr>Слайд 50</vt:lpstr>
      <vt:lpstr>Компании входят в структуру ООО «Галекс-Агро», которая занимается исключительно органическим земледелием и животноводством, имеет полный завершенный цикл производства от выращивания кормов, содержания поголовья мясо-молочного стада к переработке молочного сырья и производства конечного продукта потребления.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</dc:title>
  <dc:creator>User</dc:creator>
  <cp:lastModifiedBy>Lenovo</cp:lastModifiedBy>
  <cp:revision>12</cp:revision>
  <dcterms:created xsi:type="dcterms:W3CDTF">2019-07-09T12:43:12Z</dcterms:created>
  <dcterms:modified xsi:type="dcterms:W3CDTF">2019-07-09T19:02:52Z</dcterms:modified>
</cp:coreProperties>
</file>