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8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9" r:id="rId42"/>
    <p:sldId id="300" r:id="rId43"/>
    <p:sldId id="301" r:id="rId44"/>
    <p:sldId id="30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</c:v>
                </c:pt>
              </c:strCache>
            </c:strRef>
          </c:tx>
          <c:dLbls>
            <c:dLbl>
              <c:idx val="1"/>
              <c:layout>
                <c:manualLayout>
                  <c:x val="0.11383548757740368"/>
                  <c:y val="0.13494615735404233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507-4D43-A486-5D7A67A02E6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07-4D43-A486-5D7A67A02E6C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7165923633087655E-3"/>
          <c:y val="0.18620132272800591"/>
          <c:w val="0.82121688110692737"/>
          <c:h val="0.808623745673600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Интерес</c:v>
                </c:pt>
              </c:strCache>
            </c:strRef>
          </c:tx>
          <c:dLbls>
            <c:dLbl>
              <c:idx val="0"/>
              <c:layout>
                <c:manualLayout>
                  <c:x val="-0.12564438125789837"/>
                  <c:y val="-0.30850473147924562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41-4F37-A538-12CC74E449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41-4F37-A538-12CC74E44952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1891247167656459E-2"/>
          <c:y val="0.1801553216811535"/>
          <c:w val="0.83944938019262971"/>
          <c:h val="0.8174798343888704"/>
        </c:manualLayout>
      </c:layout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7165923633087655E-3"/>
          <c:y val="0.18620132272800591"/>
          <c:w val="0.82121688110692737"/>
          <c:h val="0.808623745673600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Интерес</c:v>
                </c:pt>
              </c:strCache>
            </c:strRef>
          </c:tx>
          <c:dLbls>
            <c:dLbl>
              <c:idx val="0"/>
              <c:layout>
                <c:manualLayout>
                  <c:x val="-0.12564438125789837"/>
                  <c:y val="-0.30850473147924562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41-4F37-A538-12CC74E449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41-4F37-A538-12CC74E44952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91719865883848"/>
          <c:y val="0.10709715405079474"/>
          <c:w val="0.82525481499206643"/>
          <c:h val="0.793238584437805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Приоритет</c:v>
                </c:pt>
              </c:strCache>
            </c:strRef>
          </c:tx>
          <c:dLbls>
            <c:dLbl>
              <c:idx val="0"/>
              <c:layout>
                <c:manualLayout>
                  <c:x val="-0.17972004846683717"/>
                  <c:y val="0.10239108718366928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753-42A9-86A8-606746207A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3590044654536604"/>
                  <c:y val="-0.15524782613098398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53-42A9-86A8-606746207A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Ассортимент</c:v>
                </c:pt>
                <c:pt idx="1">
                  <c:v>Обслуживание</c:v>
                </c:pt>
                <c:pt idx="2">
                  <c:v>Концепция</c:v>
                </c:pt>
                <c:pt idx="3">
                  <c:v>Направленность</c:v>
                </c:pt>
                <c:pt idx="4">
                  <c:v>Другое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53-42A9-86A8-606746207AA1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10100166454189825"/>
          <c:y val="6.2499798814424405E-2"/>
          <c:w val="0.89899833545810193"/>
          <c:h val="0.87500040237115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dLbls>
            <c:dLbl>
              <c:idx val="3"/>
              <c:layout>
                <c:manualLayout>
                  <c:x val="0.12011744174523274"/>
                  <c:y val="0.15016930314876648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C21-4A52-81AD-A13E1400688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20-30 лет</c:v>
                </c:pt>
                <c:pt idx="1">
                  <c:v>30-40 лет</c:v>
                </c:pt>
                <c:pt idx="2">
                  <c:v>40-50 лет</c:v>
                </c:pt>
                <c:pt idx="3">
                  <c:v>от 50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21-4A52-81AD-A13E14006889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4120370370370369"/>
          <c:y val="0.31861594979897107"/>
          <c:w val="0.69135802469135799"/>
          <c:h val="0.667353886896556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Частота посещений</c:v>
                </c:pt>
              </c:strCache>
            </c:strRef>
          </c:tx>
          <c:explosion val="5"/>
          <c:dPt>
            <c:idx val="0"/>
            <c:explosion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0-C1AA-4A8A-B94B-E5305225E83E}"/>
              </c:ext>
            </c:extLst>
          </c:dPt>
          <c:dLbls>
            <c:dLbl>
              <c:idx val="0"/>
              <c:layout/>
              <c:dLblPos val="ctr"/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1AA-4A8A-B94B-E5305225E83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776599105667356"/>
                  <c:y val="3.1697784537787869E-2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1AA-4A8A-B94B-E5305225E83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146981627296586"/>
                  <c:y val="2.0343736791485038E-2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1AA-4A8A-B94B-E5305225E83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чаще 1 раза в неделю</c:v>
                </c:pt>
                <c:pt idx="1">
                  <c:v>1 раз в неделю</c:v>
                </c:pt>
                <c:pt idx="2">
                  <c:v>несколько раз в месяц</c:v>
                </c:pt>
                <c:pt idx="3">
                  <c:v>1 раз в месяц</c:v>
                </c:pt>
                <c:pt idx="4">
                  <c:v>реже чем 1 раз в месяц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1AA-4A8A-B94B-E5305225E83E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1891247167656459E-2"/>
          <c:y val="0.1801553216811535"/>
          <c:w val="0.83944938019262971"/>
          <c:h val="0.81747983438887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Группа товаров</c:v>
                </c:pt>
              </c:strCache>
            </c:strRef>
          </c:tx>
          <c:dLbls>
            <c:dLbl>
              <c:idx val="5"/>
              <c:layout>
                <c:manualLayout>
                  <c:x val="7.8780122597470301E-4"/>
                  <c:y val="-1.015830887410412E-2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61-4F91-BBF7-33B03B1C36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61-4F91-BBF7-33B03B1C36BB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61-4F91-BBF7-33B03B1C36B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Лист1!$A$2:$A$15</c:f>
              <c:strCache>
                <c:ptCount val="14"/>
                <c:pt idx="0">
                  <c:v>Сладости</c:v>
                </c:pt>
                <c:pt idx="1">
                  <c:v>Крупы, мука</c:v>
                </c:pt>
                <c:pt idx="2">
                  <c:v>Хлеб</c:v>
                </c:pt>
                <c:pt idx="3">
                  <c:v>Специи</c:v>
                </c:pt>
                <c:pt idx="4">
                  <c:v>Напитки</c:v>
                </c:pt>
                <c:pt idx="5">
                  <c:v>Колбасы, сыры</c:v>
                </c:pt>
                <c:pt idx="6">
                  <c:v>Косметика</c:v>
                </c:pt>
                <c:pt idx="7">
                  <c:v>Орехи, сухофрукты</c:v>
                </c:pt>
                <c:pt idx="8">
                  <c:v>Травы</c:v>
                </c:pt>
                <c:pt idx="9">
                  <c:v>Масла</c:v>
                </c:pt>
                <c:pt idx="10">
                  <c:v>Овощи</c:v>
                </c:pt>
                <c:pt idx="11">
                  <c:v>Перекус</c:v>
                </c:pt>
                <c:pt idx="12">
                  <c:v>Пищевые добавки</c:v>
                </c:pt>
                <c:pt idx="13">
                  <c:v>Товары для здоровья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12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61-4F91-BBF7-33B03B1C36BB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1891247167656459E-2"/>
          <c:y val="0.1801553216811535"/>
          <c:w val="0.83944938019262971"/>
          <c:h val="0.8174798343888704"/>
        </c:manualLayout>
      </c:layout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Приоритет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Состав</c:v>
                </c:pt>
                <c:pt idx="1">
                  <c:v>Сроки</c:v>
                </c:pt>
                <c:pt idx="2">
                  <c:v>Упаковка, внешний вид</c:v>
                </c:pt>
                <c:pt idx="3">
                  <c:v>Цена</c:v>
                </c:pt>
                <c:pt idx="4">
                  <c:v>Производитель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9B-4A1E-97FD-69E980F930CF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1891247167656459E-2"/>
          <c:y val="0.1801553216811535"/>
          <c:w val="0.83944938019262971"/>
          <c:h val="0.8174798343888704"/>
        </c:manualLayout>
      </c:layout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Частота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Часто</c:v>
                </c:pt>
                <c:pt idx="1">
                  <c:v>Иногда</c:v>
                </c:pt>
                <c:pt idx="2">
                  <c:v>Редко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43-44C1-8FCF-778ECA627DBB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1891247167656459E-2"/>
          <c:y val="0.1801553216811535"/>
          <c:w val="0.83944938019262971"/>
          <c:h val="0.8174798343888704"/>
        </c:manualLayout>
      </c:layout>
      <c:pie3DChart>
        <c:varyColors val="1"/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2F5FF-FFCB-4148-826D-02C4A5C7183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B29C-69DB-4D71-B802-CEE206E94D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206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1869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545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0655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818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147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900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DB29C-69DB-4D71-B802-CEE206E94D2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871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40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279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96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021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588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778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16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30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587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48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022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image" Target="../media/image9.jpeg"/><Relationship Id="rId4" Type="http://schemas.openxmlformats.org/officeDocument/2006/relationships/chart" Target="../charts/char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chart" Target="../charts/chart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chart" Target="../charts/chart10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chart" Target="../charts/chart13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2510" y="2566220"/>
            <a:ext cx="798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entury Gothic" panose="020B0502020202020204" pitchFamily="34" charset="0"/>
              </a:rPr>
              <a:t>Блок 3. Интерактивный контент – целевая аудитория, </a:t>
            </a:r>
          </a:p>
          <a:p>
            <a:r>
              <a:rPr lang="ru-RU" sz="3600" b="1" dirty="0" smtClean="0">
                <a:latin typeface="Century Gothic" panose="020B0502020202020204" pitchFamily="34" charset="0"/>
              </a:rPr>
              <a:t>маркетинг, упаковка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54050" y="503384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Чего хочет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потребитель?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21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1134535"/>
              </p:ext>
            </p:extLst>
          </p:nvPr>
        </p:nvGraphicFramePr>
        <p:xfrm>
          <a:off x="4067944" y="2060848"/>
          <a:ext cx="5338936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158" y="1458541"/>
            <a:ext cx="5563653" cy="29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Заголовок 1"/>
          <p:cNvSpPr txBox="1">
            <a:spLocks/>
          </p:cNvSpPr>
          <p:nvPr/>
        </p:nvSpPr>
        <p:spPr>
          <a:xfrm>
            <a:off x="23139" y="862943"/>
            <a:ext cx="7142609" cy="612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Century Gothic" panose="020B0502020202020204" pitchFamily="34" charset="0"/>
              </a:rPr>
              <a:t>Приоритет при выборе магазина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4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03493377"/>
              </p:ext>
            </p:extLst>
          </p:nvPr>
        </p:nvGraphicFramePr>
        <p:xfrm>
          <a:off x="3144221" y="3145161"/>
          <a:ext cx="5999708" cy="359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5421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1134535"/>
              </p:ext>
            </p:extLst>
          </p:nvPr>
        </p:nvGraphicFramePr>
        <p:xfrm>
          <a:off x="4067944" y="2060848"/>
          <a:ext cx="5338936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" name="Содержимое 3" descr="3xW6Daraj7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8494" y="1192914"/>
            <a:ext cx="3659112" cy="2743200"/>
          </a:xfrm>
          <a:prstGeom prst="rect">
            <a:avLst/>
          </a:prstGeom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453444" y="1798808"/>
            <a:ext cx="8229600" cy="1438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Общие черты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1" name="Объект 2"/>
          <p:cNvSpPr>
            <a:spLocks noGrp="1"/>
          </p:cNvSpPr>
          <p:nvPr>
            <p:ph idx="1"/>
          </p:nvPr>
        </p:nvSpPr>
        <p:spPr>
          <a:xfrm>
            <a:off x="535769" y="4452154"/>
            <a:ext cx="8229600" cy="4525963"/>
          </a:xfrm>
        </p:spPr>
        <p:txBody>
          <a:bodyPr/>
          <a:lstStyle/>
          <a:p>
            <a:r>
              <a:rPr lang="ru-RU" sz="2000" dirty="0" smtClean="0">
                <a:latin typeface="Century Gothic" panose="020B0502020202020204" pitchFamily="34" charset="0"/>
              </a:rPr>
              <a:t>Доверие к магазину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Удовлетворенность ассортиментом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Приоритет натуральным товарам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Поход в магазин как встреча с единомышленниками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8075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4781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2510" y="2566220"/>
            <a:ext cx="798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entury Gothic" panose="020B0502020202020204" pitchFamily="34" charset="0"/>
              </a:rPr>
              <a:t>Блок 3. Интерактивный контент – целевая аудитория, </a:t>
            </a:r>
          </a:p>
          <a:p>
            <a:r>
              <a:rPr lang="ru-RU" sz="3600" b="1" dirty="0" smtClean="0">
                <a:latin typeface="Century Gothic" panose="020B0502020202020204" pitchFamily="34" charset="0"/>
              </a:rPr>
              <a:t>маркетинг, упаковка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454050" y="503384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Маркетинг и упаковка.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21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2400" b="1" dirty="0">
                <a:latin typeface="Century Gothic" panose="020B0502020202020204" pitchFamily="34" charset="0"/>
              </a:rPr>
              <a:t>Основные составляющие бизнеса: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6028B0-4551-9948-800F-6B6385E1C29C}"/>
              </a:ext>
            </a:extLst>
          </p:cNvPr>
          <p:cNvSpPr txBox="1"/>
          <p:nvPr/>
        </p:nvSpPr>
        <p:spPr>
          <a:xfrm>
            <a:off x="3707904" y="2060848"/>
            <a:ext cx="4939867" cy="356616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Производство - создание ценности,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Маркетинг - привлечение внимания или создание спроса на ту ценность, созданная,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Продажа - потенциальный потребитель становится реальным клиентом,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Доставка ценности - обеспечение клиентов обещанным, обратная связь и удовлетворенность клиента,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Финансы.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 descr="Изображение выглядит как подсолнечни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61F4330-FFFF-1846-A2F0-2CBCC8027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908" r="44972" b="-1"/>
          <a:stretch/>
        </p:blipFill>
        <p:spPr>
          <a:xfrm>
            <a:off x="799219" y="1662485"/>
            <a:ext cx="2765809" cy="4091797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1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Рисунок 15" descr="Изображение выглядит как небо, внешний, дорога, гор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5DCD7FF-F3AA-3647-A0C5-B81D7D14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9968" b="32485"/>
          <a:stretch/>
        </p:blipFill>
        <p:spPr>
          <a:xfrm>
            <a:off x="0" y="857251"/>
            <a:ext cx="9144000" cy="51435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Заголовок 1">
                <a:extLst>
                  <a:ext uri="{FF2B5EF4-FFF2-40B4-BE49-F238E27FC236}">
                    <a16:creationId xmlns="" xmlns:a16="http://schemas.microsoft.com/office/drawing/2014/main" id="{5F080BC5-265F-2145-B7F5-7B4D8862A4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3756" y="1668483"/>
                <a:ext cx="8476488" cy="2175389"/>
              </a:xfrm>
            </p:spPr>
            <p:txBody>
              <a:bodyPr vert="horz" lIns="68580" tIns="34290" rIns="68580" bIns="34290" rtlCol="0" anchor="b">
                <a:normAutofit/>
              </a:bodyPr>
              <a:lstStyle/>
              <a:p>
                <a:pPr algn="ctr"/>
                <a:r>
                  <a:rPr lang="en-US" b="1" dirty="0">
                    <a:solidFill>
                      <a:srgbClr val="FFFFFF"/>
                    </a:solidFill>
                  </a:rPr>
                  <a:t>МАРКЕТИНГ </a:t>
                </a:r>
                <a14:m>
                  <m:oMath xmlns:m="http://schemas.openxmlformats.org/officeDocument/2006/math">
                    <m:r>
                      <a:rPr lang="en-US" b="1" i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b="1" dirty="0" smtClean="0">
                    <a:solidFill>
                      <a:srgbClr val="FFFFFF"/>
                    </a:solidFill>
                  </a:rPr>
                  <a:t>ПРОДАЖ</a:t>
                </a:r>
                <a:r>
                  <a:rPr lang="ru-RU" b="1" dirty="0">
                    <a:solidFill>
                      <a:srgbClr val="FFFFFF"/>
                    </a:solidFill>
                  </a:rPr>
                  <a:t>А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17" name="Заголовок 1">
                <a:extLst>
                  <a:ext uri="{FF2B5EF4-FFF2-40B4-BE49-F238E27FC236}">
                    <a16:creationId xmlns:a14="http://schemas.microsoft.com/office/drawing/2010/main" xmlns:a16="http://schemas.microsoft.com/office/drawing/2014/main" xmlns="" id="{5F080BC5-265F-2145-B7F5-7B4D8862A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3756" y="1668483"/>
                <a:ext cx="8476488" cy="2175389"/>
              </a:xfrm>
              <a:blipFill rotWithShape="0">
                <a:blip r:embed="rId3"/>
                <a:stretch>
                  <a:fillRect b="-137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30CF63-688D-D14F-A04F-4D703924A50B}"/>
              </a:ext>
            </a:extLst>
          </p:cNvPr>
          <p:cNvSpPr txBox="1"/>
          <p:nvPr/>
        </p:nvSpPr>
        <p:spPr>
          <a:xfrm>
            <a:off x="6172215" y="4869671"/>
            <a:ext cx="297178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i="1" dirty="0">
                <a:solidFill>
                  <a:schemeClr val="bg1"/>
                </a:solidFill>
              </a:rPr>
              <a:t>Маркетинг - это искусство и наука поиска потенциальных клиентов, то есть людей, которые будут заинтересованы в Вашем предложении.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6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стол, внутренний, еда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174E3F0-2E4C-6C48-B208-6B7A838B3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6" r="-1" b="1342"/>
          <a:stretch/>
        </p:blipFill>
        <p:spPr>
          <a:xfrm>
            <a:off x="0" y="1112849"/>
            <a:ext cx="9136856" cy="5143493"/>
          </a:xfrm>
          <a:prstGeom prst="rect">
            <a:avLst/>
          </a:prstGeom>
        </p:spPr>
      </p:pic>
      <p:sp>
        <p:nvSpPr>
          <p:cNvPr id="13" name="Rectangle 47">
            <a:extLst>
              <a:ext uri="{FF2B5EF4-FFF2-40B4-BE49-F238E27FC236}">
                <a16:creationId xmlns:a16="http://schemas.microsoft.com/office/drawing/2014/main" xmlns="" id="{96EEF187-8434-4B76-BE40-006EEBB263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4576764" cy="51435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4D3A6062-6295-824D-86AC-B946E6A6E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17" y="2230759"/>
            <a:ext cx="3117930" cy="25203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/>
              <a:t> </a:t>
            </a:r>
            <a:r>
              <a:rPr lang="en-US" sz="2700" b="1" dirty="0" err="1">
                <a:latin typeface="Century Gothic" panose="020B0502020202020204" pitchFamily="34" charset="0"/>
              </a:rPr>
              <a:t>Маркетинг</a:t>
            </a:r>
            <a:r>
              <a:rPr lang="en-US" sz="2700" b="1" dirty="0">
                <a:latin typeface="Century Gothic" panose="020B0502020202020204" pitchFamily="34" charset="0"/>
              </a:rPr>
              <a:t> </a:t>
            </a:r>
            <a:br>
              <a:rPr lang="en-US" sz="2700" b="1" dirty="0">
                <a:latin typeface="Century Gothic" panose="020B0502020202020204" pitchFamily="34" charset="0"/>
              </a:rPr>
            </a:br>
            <a:r>
              <a:rPr lang="en-US" sz="2700" b="1" dirty="0" err="1" smtClean="0">
                <a:latin typeface="Century Gothic" panose="020B0502020202020204" pitchFamily="34" charset="0"/>
              </a:rPr>
              <a:t>ста</a:t>
            </a:r>
            <a:r>
              <a:rPr lang="ru-RU" sz="2700" b="1" dirty="0" err="1" smtClean="0">
                <a:latin typeface="Century Gothic" panose="020B0502020202020204" pitchFamily="34" charset="0"/>
              </a:rPr>
              <a:t>новится</a:t>
            </a:r>
            <a:r>
              <a:rPr lang="ru-RU" sz="2700" b="1" dirty="0" smtClean="0">
                <a:latin typeface="Century Gothic" panose="020B0502020202020204" pitchFamily="34" charset="0"/>
              </a:rPr>
              <a:t> все </a:t>
            </a:r>
            <a:r>
              <a:rPr lang="en-US" sz="2700" b="1" dirty="0" smtClean="0">
                <a:latin typeface="Century Gothic" panose="020B0502020202020204" pitchFamily="34" charset="0"/>
              </a:rPr>
              <a:t> </a:t>
            </a:r>
            <a:r>
              <a:rPr lang="ru-RU" sz="2700" b="1" dirty="0" smtClean="0">
                <a:latin typeface="Century Gothic" panose="020B0502020202020204" pitchFamily="34" charset="0"/>
              </a:rPr>
              <a:t>более важным</a:t>
            </a:r>
            <a:endParaRPr lang="en-US" sz="2700" b="1" dirty="0">
              <a:latin typeface="Century Gothic" panose="020B0502020202020204" pitchFamily="34" charset="0"/>
            </a:endParaRPr>
          </a:p>
        </p:txBody>
      </p:sp>
      <p:sp>
        <p:nvSpPr>
          <p:cNvPr id="15" name="Rectangle 49">
            <a:extLst>
              <a:ext uri="{FF2B5EF4-FFF2-40B4-BE49-F238E27FC236}">
                <a16:creationId xmlns:a16="http://schemas.microsoft.com/office/drawing/2014/main" xmlns="" id="{681CD866-52B5-4280-A92B-56BDFD1E9A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6765" y="857250"/>
            <a:ext cx="4567235" cy="51435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Рисунок 15" descr="Изображение выглядит как чашка, стол, фрукт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2B9B35D-9133-2843-8191-F523B592B4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571" r="-6" b="4284"/>
          <a:stretch/>
        </p:blipFill>
        <p:spPr>
          <a:xfrm>
            <a:off x="5056981" y="1339850"/>
            <a:ext cx="1734740" cy="178308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B6EF364-B725-A546-BF0C-A19DEC6A9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667" r="21347"/>
          <a:stretch/>
        </p:blipFill>
        <p:spPr>
          <a:xfrm>
            <a:off x="6912381" y="1339851"/>
            <a:ext cx="1734740" cy="1781817"/>
          </a:xfrm>
          <a:prstGeom prst="rect">
            <a:avLst/>
          </a:prstGeom>
        </p:spPr>
      </p:pic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890295" y="3545546"/>
            <a:ext cx="3940173" cy="20313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entury Gothic" panose="020B0502020202020204" pitchFamily="34" charset="0"/>
              </a:rPr>
              <a:t>Потому что рынок - это самое важное.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Century Gothic" panose="020B0502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Найдите привлекательный для Вас рынок - чтобы постоянно улучшать свое предложение на нем,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Century Gothic" panose="020B0502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Чтобы найти такой рынок нужно иметь терпение и желание исследовать,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Century Gothic" panose="020B0502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entury Gothic" panose="020B0502020202020204" pitchFamily="34" charset="0"/>
              </a:rPr>
              <a:t>Какие бы черные ни были черноземы и какой бы классной ни была команда: для созданной Вами ценности - нужен рынок.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7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8" name="Рисунок 17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79D0CD3-634C-C84A-B446-45CB3E692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21" r="-1" b="14871"/>
          <a:stretch/>
        </p:blipFill>
        <p:spPr>
          <a:xfrm>
            <a:off x="169289" y="1820562"/>
            <a:ext cx="4259836" cy="3867885"/>
          </a:xfrm>
          <a:prstGeom prst="rect">
            <a:avLst/>
          </a:prstGeom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683F813-D263-EA4F-95E2-D2EF204A6442}"/>
              </a:ext>
            </a:extLst>
          </p:cNvPr>
          <p:cNvSpPr txBox="1"/>
          <p:nvPr/>
        </p:nvSpPr>
        <p:spPr>
          <a:xfrm>
            <a:off x="4691456" y="3103861"/>
            <a:ext cx="3332988" cy="36621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42863">
              <a:lnSpc>
                <a:spcPct val="90000"/>
              </a:lnSpc>
              <a:spcAft>
                <a:spcPts val="450"/>
              </a:spcAft>
            </a:pPr>
            <a:endParaRPr lang="uk-UA" sz="1350" dirty="0">
              <a:latin typeface="+mj-lt"/>
            </a:endParaRPr>
          </a:p>
          <a:p>
            <a:pPr marL="42863">
              <a:lnSpc>
                <a:spcPct val="90000"/>
              </a:lnSpc>
              <a:spcAft>
                <a:spcPts val="450"/>
              </a:spcAft>
            </a:pPr>
            <a:endParaRPr lang="uk-UA" sz="1500" dirty="0">
              <a:latin typeface="+mj-lt"/>
            </a:endParaRPr>
          </a:p>
          <a:p>
            <a:pPr marL="42863">
              <a:lnSpc>
                <a:spcPct val="90000"/>
              </a:lnSpc>
              <a:spcAft>
                <a:spcPts val="450"/>
              </a:spcAft>
            </a:pPr>
            <a:r>
              <a:rPr lang="uk-UA" sz="1600" b="1" dirty="0" err="1" smtClean="0">
                <a:latin typeface="Century Gothic" panose="020B0502020202020204" pitchFamily="34" charset="0"/>
              </a:rPr>
              <a:t>Какие</a:t>
            </a:r>
            <a:r>
              <a:rPr lang="uk-UA" sz="1600" b="1" dirty="0">
                <a:latin typeface="Century Gothic" panose="020B0502020202020204" pitchFamily="34" charset="0"/>
              </a:rPr>
              <a:t> </a:t>
            </a:r>
            <a:r>
              <a:rPr lang="uk-UA" sz="1600" b="1" dirty="0" smtClean="0">
                <a:latin typeface="Century Gothic" panose="020B0502020202020204" pitchFamily="34" charset="0"/>
              </a:rPr>
              <a:t>и</a:t>
            </a:r>
            <a:r>
              <a:rPr lang="en-US" sz="1600" b="1" dirty="0" err="1" smtClean="0">
                <a:latin typeface="Century Gothic" panose="020B0502020202020204" pitchFamily="34" charset="0"/>
              </a:rPr>
              <a:t>нстр</a:t>
            </a:r>
            <a:r>
              <a:rPr lang="uk-UA" sz="1600" b="1" dirty="0">
                <a:latin typeface="Century Gothic" panose="020B0502020202020204" pitchFamily="34" charset="0"/>
              </a:rPr>
              <a:t>у</a:t>
            </a:r>
            <a:r>
              <a:rPr lang="en-US" sz="1600" b="1" dirty="0" err="1">
                <a:latin typeface="Century Gothic" panose="020B0502020202020204" pitchFamily="34" charset="0"/>
              </a:rPr>
              <a:t>менти</a:t>
            </a:r>
            <a:r>
              <a:rPr lang="en-US" sz="1600" b="1" dirty="0">
                <a:latin typeface="Century Gothic" panose="020B0502020202020204" pitchFamily="34" charset="0"/>
              </a:rPr>
              <a:t>? </a:t>
            </a:r>
            <a:endParaRPr lang="uk-UA" sz="1600" dirty="0">
              <a:latin typeface="Century Gothic" panose="020B0502020202020204" pitchFamily="34" charset="0"/>
            </a:endParaRPr>
          </a:p>
          <a:p>
            <a:pPr marL="42863">
              <a:lnSpc>
                <a:spcPct val="90000"/>
              </a:lnSpc>
              <a:spcAft>
                <a:spcPts val="450"/>
              </a:spcAft>
            </a:pPr>
            <a:endParaRPr lang="uk-UA" sz="1500" dirty="0">
              <a:latin typeface="+mj-lt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Offline</a:t>
            </a:r>
            <a:r>
              <a:rPr lang="uk-UA" sz="1500" dirty="0">
                <a:latin typeface="+mj-lt"/>
              </a:rPr>
              <a:t>,</a:t>
            </a:r>
          </a:p>
          <a:p>
            <a:pPr marL="42863">
              <a:lnSpc>
                <a:spcPct val="90000"/>
              </a:lnSpc>
              <a:spcAft>
                <a:spcPts val="450"/>
              </a:spcAft>
            </a:pPr>
            <a:endParaRPr lang="uk-UA" sz="1500" dirty="0">
              <a:latin typeface="+mj-lt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Online</a:t>
            </a:r>
            <a:r>
              <a:rPr lang="uk-UA" sz="1500" dirty="0">
                <a:latin typeface="+mj-lt"/>
              </a:rPr>
              <a:t>,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350" dirty="0">
              <a:latin typeface="+mj-lt"/>
            </a:endParaRP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GOOGLE + </a:t>
            </a:r>
            <a:r>
              <a:rPr lang="ru-RU" sz="1500" dirty="0" smtClean="0">
                <a:latin typeface="+mj-lt"/>
              </a:rPr>
              <a:t>ЧЕЛОВЕК</a:t>
            </a:r>
            <a:r>
              <a:rPr lang="en-US" sz="1500" dirty="0" smtClean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= </a:t>
            </a:r>
            <a:r>
              <a:rPr lang="uk-UA" sz="1500" dirty="0" smtClean="0">
                <a:latin typeface="+mj-lt"/>
              </a:rPr>
              <a:t>ТВОРЧЕСКИЙ и АССОЦИАТИВНИЙ ПОИСК</a:t>
            </a:r>
            <a:r>
              <a:rPr lang="uk-UA" sz="1500" dirty="0">
                <a:latin typeface="+mj-lt"/>
              </a:rPr>
              <a:t>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D9ECB55-A956-764D-AE57-DFFE9466310F}"/>
              </a:ext>
            </a:extLst>
          </p:cNvPr>
          <p:cNvSpPr/>
          <p:nvPr/>
        </p:nvSpPr>
        <p:spPr>
          <a:xfrm>
            <a:off x="4690314" y="5930719"/>
            <a:ext cx="36210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350" i="1" dirty="0">
                <a:solidFill>
                  <a:srgbClr val="222222"/>
                </a:solidFill>
                <a:latin typeface="+mj-lt"/>
              </a:rPr>
              <a:t>I have not failed. I've just found 10,000 ways </a:t>
            </a:r>
            <a:endParaRPr lang="uk-UA" sz="1350" i="1" dirty="0">
              <a:solidFill>
                <a:srgbClr val="222222"/>
              </a:solidFill>
              <a:latin typeface="+mj-lt"/>
            </a:endParaRPr>
          </a:p>
          <a:p>
            <a:r>
              <a:rPr lang="en" sz="1350" i="1" dirty="0">
                <a:solidFill>
                  <a:srgbClr val="222222"/>
                </a:solidFill>
                <a:latin typeface="+mj-lt"/>
              </a:rPr>
              <a:t>that won't work</a:t>
            </a:r>
            <a:r>
              <a:rPr lang="uk-UA" sz="1350" i="1" dirty="0">
                <a:solidFill>
                  <a:srgbClr val="222222"/>
                </a:solidFill>
                <a:latin typeface="+mj-lt"/>
              </a:rPr>
              <a:t> (с)  </a:t>
            </a:r>
            <a:r>
              <a:rPr lang="en-US" sz="1350" i="1" dirty="0">
                <a:solidFill>
                  <a:srgbClr val="222222"/>
                </a:solidFill>
                <a:latin typeface="+mj-lt"/>
              </a:rPr>
              <a:t>A. Edison</a:t>
            </a:r>
            <a:endParaRPr lang="ru-RU" sz="1350" i="1" dirty="0">
              <a:latin typeface="+mj-lt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E23DAFC4-04B9-D643-B31B-DCABC956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456" y="2040171"/>
            <a:ext cx="4225988" cy="125745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l"/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3000" b="1" dirty="0">
                <a:latin typeface="Century Gothic" panose="020B0502020202020204" pitchFamily="34" charset="0"/>
              </a:rPr>
              <a:t>Системно </a:t>
            </a:r>
            <a:r>
              <a:rPr lang="uk-UA" sz="3000" b="1" dirty="0" err="1" smtClean="0">
                <a:latin typeface="Century Gothic" panose="020B0502020202020204" pitchFamily="34" charset="0"/>
              </a:rPr>
              <a:t>изучайте</a:t>
            </a:r>
            <a:r>
              <a:rPr lang="uk-UA" sz="3000" b="1" dirty="0" smtClean="0">
                <a:latin typeface="Century Gothic" panose="020B0502020202020204" pitchFamily="34" charset="0"/>
              </a:rPr>
              <a:t> р</a:t>
            </a:r>
            <a:r>
              <a:rPr lang="ru-RU" sz="3000" b="1" dirty="0" smtClean="0">
                <a:latin typeface="Century Gothic" panose="020B0502020202020204" pitchFamily="34" charset="0"/>
              </a:rPr>
              <a:t>ы</a:t>
            </a:r>
            <a:r>
              <a:rPr lang="uk-UA" sz="3000" b="1" dirty="0" err="1" smtClean="0">
                <a:latin typeface="Century Gothic" panose="020B0502020202020204" pitchFamily="34" charset="0"/>
              </a:rPr>
              <a:t>нок</a:t>
            </a:r>
            <a:r>
              <a:rPr lang="uk-UA" sz="3000" b="1" dirty="0">
                <a:latin typeface="Century Gothic" panose="020B0502020202020204" pitchFamily="34" charset="0"/>
              </a:rPr>
              <a:t>.</a:t>
            </a:r>
            <a:r>
              <a:rPr lang="uk-UA" sz="2700" dirty="0">
                <a:latin typeface="Centuty Gothic"/>
              </a:rPr>
              <a:t/>
            </a:r>
            <a:br>
              <a:rPr lang="uk-UA" sz="2700" dirty="0">
                <a:latin typeface="Centuty Gothic"/>
              </a:rPr>
            </a:br>
            <a:r>
              <a:rPr lang="en-US" sz="2700" dirty="0" smtClean="0">
                <a:latin typeface="Centuty Gothic"/>
              </a:rPr>
              <a:t/>
            </a:r>
            <a:br>
              <a:rPr lang="en-US" sz="2700" dirty="0" smtClean="0">
                <a:latin typeface="Centuty Gothic"/>
              </a:rPr>
            </a:br>
            <a:r>
              <a:rPr lang="ru-RU" sz="1650" dirty="0" smtClean="0"/>
              <a:t>З</a:t>
            </a:r>
            <a:r>
              <a:rPr lang="en-US" sz="1650" dirty="0" err="1" smtClean="0"/>
              <a:t>нан</a:t>
            </a:r>
            <a:r>
              <a:rPr lang="ru-RU" sz="1650" dirty="0" err="1" smtClean="0"/>
              <a:t>ие</a:t>
            </a:r>
            <a:r>
              <a:rPr lang="en-US" sz="1650" dirty="0" smtClean="0"/>
              <a:t> </a:t>
            </a:r>
            <a:r>
              <a:rPr lang="ru-RU" sz="1650" dirty="0" smtClean="0"/>
              <a:t>и понимание целевого рынка </a:t>
            </a:r>
            <a:r>
              <a:rPr lang="en-US" sz="1650" dirty="0"/>
              <a:t>- </a:t>
            </a:r>
            <a:r>
              <a:rPr lang="ru-RU" sz="1650" dirty="0" smtClean="0"/>
              <a:t>это</a:t>
            </a:r>
            <a:r>
              <a:rPr lang="en-US" sz="1650" dirty="0" smtClean="0"/>
              <a:t> </a:t>
            </a:r>
            <a:r>
              <a:rPr lang="en-US" sz="1650" dirty="0" err="1"/>
              <a:t>Ваш</a:t>
            </a:r>
            <a:r>
              <a:rPr lang="en-US" sz="1650" dirty="0"/>
              <a:t> </a:t>
            </a:r>
            <a:r>
              <a:rPr lang="en-US" sz="1650" dirty="0" err="1"/>
              <a:t>актив</a:t>
            </a:r>
            <a:r>
              <a:rPr lang="en-US" sz="1650" dirty="0"/>
              <a:t>. </a:t>
            </a:r>
            <a:r>
              <a:rPr lang="uk-UA" sz="2025" dirty="0"/>
              <a:t/>
            </a:r>
            <a:br>
              <a:rPr lang="uk-UA" sz="2025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xmlns="" val="102069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BEB9889-1871-3741-B34E-6FCE4ED3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974" y="2939588"/>
            <a:ext cx="1601377" cy="1601377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человек, дерево, трав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07CDB858-B5B6-A64C-9F9F-5504B95A77A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64" y="3523189"/>
            <a:ext cx="2183427" cy="13157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19DCCA7C-2045-1A40-A3FA-87FEF9EF9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65" r="2" b="16765"/>
          <a:stretch/>
        </p:blipFill>
        <p:spPr>
          <a:xfrm>
            <a:off x="139494" y="1228062"/>
            <a:ext cx="3621866" cy="1597855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C76F19-97E2-424A-BBCC-E6E3D87FD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239" r="1" b="24671"/>
          <a:stretch/>
        </p:blipFill>
        <p:spPr>
          <a:xfrm>
            <a:off x="3022068" y="1236418"/>
            <a:ext cx="6068615" cy="1597847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A60A896-4FA5-ED43-A87A-AE41EB92CF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60" r="-2" b="-2"/>
          <a:stretch/>
        </p:blipFill>
        <p:spPr>
          <a:xfrm>
            <a:off x="125768" y="2897175"/>
            <a:ext cx="2907193" cy="896796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A061C04E-9545-BF4A-95DD-A5839EC0559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84" y="5058101"/>
            <a:ext cx="2150439" cy="128687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снимок экрана, ноутбук, сидит, компьютер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D81CCC06-D0A7-5A45-B0C9-73EA8B21543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3939" y="4419985"/>
            <a:ext cx="2168029" cy="14308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9B047D47-E69C-E849-9DD6-FB901BEF41F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3308" y="4419986"/>
            <a:ext cx="1555820" cy="86200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нимок экран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049130A3-E925-944D-9F60-53E0C052109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73292" y="5051915"/>
            <a:ext cx="2171939" cy="128687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55F813B-F30E-FF40-80DF-15248D9B6CA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59607" y="5035829"/>
            <a:ext cx="1696337" cy="13190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2277180F-02CA-D542-997A-5288A4D6E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4375" y="3093725"/>
            <a:ext cx="1066800" cy="10668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F00FBFE-5B0E-0841-8EBB-B3A2A2E79E1C}"/>
              </a:ext>
            </a:extLst>
          </p:cNvPr>
          <p:cNvSpPr txBox="1"/>
          <p:nvPr/>
        </p:nvSpPr>
        <p:spPr>
          <a:xfrm>
            <a:off x="4807175" y="2966987"/>
            <a:ext cx="413168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uk-UA" sz="1350" dirty="0">
                <a:latin typeface="+mj-lt"/>
              </a:rPr>
              <a:t>статистика по </a:t>
            </a:r>
            <a:r>
              <a:rPr lang="uk-UA" sz="1350" dirty="0" err="1" smtClean="0">
                <a:latin typeface="+mj-lt"/>
              </a:rPr>
              <a:t>рынку</a:t>
            </a:r>
            <a:r>
              <a:rPr lang="uk-UA" sz="1350" dirty="0">
                <a:latin typeface="+mj-lt"/>
              </a:rPr>
              <a:t>,</a:t>
            </a:r>
          </a:p>
          <a:p>
            <a:pPr marL="214313" indent="-214313">
              <a:buFont typeface="Wingdings" pitchFamily="2" charset="2"/>
              <a:buChar char="ü"/>
            </a:pPr>
            <a:endParaRPr lang="uk-UA" sz="1350" dirty="0">
              <a:latin typeface="+mj-lt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uk-UA" sz="1350" dirty="0" err="1" smtClean="0">
                <a:latin typeface="+mj-lt"/>
              </a:rPr>
              <a:t>понимание</a:t>
            </a:r>
            <a:r>
              <a:rPr lang="uk-UA" sz="1350" dirty="0" smtClean="0">
                <a:latin typeface="+mj-lt"/>
              </a:rPr>
              <a:t>  </a:t>
            </a:r>
            <a:r>
              <a:rPr lang="uk-UA" sz="1350" dirty="0" err="1" smtClean="0">
                <a:latin typeface="+mj-lt"/>
              </a:rPr>
              <a:t>трендов</a:t>
            </a:r>
            <a:r>
              <a:rPr lang="uk-UA" sz="1350" dirty="0">
                <a:latin typeface="+mj-lt"/>
              </a:rPr>
              <a:t>,</a:t>
            </a:r>
          </a:p>
          <a:p>
            <a:pPr marL="214313" indent="-214313">
              <a:buFont typeface="Wingdings" pitchFamily="2" charset="2"/>
              <a:buChar char="ü"/>
            </a:pPr>
            <a:endParaRPr lang="uk-UA" sz="1350" dirty="0">
              <a:latin typeface="+mj-lt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uk-UA" sz="1350" dirty="0" err="1" smtClean="0">
                <a:latin typeface="+mj-lt"/>
              </a:rPr>
              <a:t>возможность</a:t>
            </a:r>
            <a:r>
              <a:rPr lang="uk-UA" sz="1350" dirty="0" smtClean="0">
                <a:latin typeface="+mj-lt"/>
              </a:rPr>
              <a:t> </a:t>
            </a:r>
            <a:r>
              <a:rPr lang="uk-UA" sz="1350" dirty="0" err="1" smtClean="0">
                <a:latin typeface="+mj-lt"/>
              </a:rPr>
              <a:t>проанализировать</a:t>
            </a:r>
            <a:r>
              <a:rPr lang="uk-UA" sz="1350" dirty="0" smtClean="0">
                <a:latin typeface="+mj-lt"/>
              </a:rPr>
              <a:t> </a:t>
            </a:r>
          </a:p>
          <a:p>
            <a:r>
              <a:rPr lang="uk-UA" sz="1350" dirty="0" err="1" smtClean="0">
                <a:latin typeface="+mj-lt"/>
              </a:rPr>
              <a:t>конкурентов</a:t>
            </a:r>
            <a:r>
              <a:rPr lang="uk-UA" sz="1350" dirty="0" smtClean="0">
                <a:latin typeface="+mj-lt"/>
              </a:rPr>
              <a:t> и </a:t>
            </a:r>
            <a:r>
              <a:rPr lang="uk-UA" sz="1350" dirty="0" err="1" smtClean="0">
                <a:latin typeface="+mj-lt"/>
              </a:rPr>
              <a:t>потрибителей</a:t>
            </a:r>
            <a:endParaRPr lang="uk-UA" sz="1350" dirty="0">
              <a:latin typeface="+mj-lt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uk-UA" sz="1350" dirty="0">
              <a:latin typeface="+mj-lt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454249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53BC6D3-739F-8F4F-85F4-07692EE84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609" r="11603" b="5"/>
          <a:stretch/>
        </p:blipFill>
        <p:spPr>
          <a:xfrm>
            <a:off x="352177" y="1425507"/>
            <a:ext cx="2054144" cy="226938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E0412D8-91B9-EA49-BEF4-80531BA36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l="15021" r="12930" b="2"/>
          <a:stretch/>
        </p:blipFill>
        <p:spPr>
          <a:xfrm>
            <a:off x="2528150" y="1425507"/>
            <a:ext cx="2052530" cy="226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71B5111-9B0E-194C-9570-D2A1543BF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1788" b="2"/>
          <a:stretch/>
        </p:blipFill>
        <p:spPr>
          <a:xfrm rot="5400000">
            <a:off x="245111" y="3919425"/>
            <a:ext cx="2269389" cy="206163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внутренний, сидит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305A2DE6-8FCE-314D-AA06-139B3EB0C2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982" r="22414" b="-4"/>
          <a:stretch/>
        </p:blipFill>
        <p:spPr>
          <a:xfrm>
            <a:off x="2528150" y="3815546"/>
            <a:ext cx="2052530" cy="226938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нутренний, человек, стен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58D9E201-827B-8F40-BEDD-1C2390A967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476623" y="4037133"/>
            <a:ext cx="2269387" cy="1826219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ед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6AD42AD6-A8B1-BE4B-A6FC-62F162D9226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41952" y="3815546"/>
            <a:ext cx="1826219" cy="226938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арелка, внутренний, стол, ед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C9F825B5-5D1D-3E48-8756-099B26F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50000"/>
          </a:blip>
          <a:srcRect b="11885"/>
          <a:stretch/>
        </p:blipFill>
        <p:spPr>
          <a:xfrm>
            <a:off x="4698207" y="1425507"/>
            <a:ext cx="3769964" cy="227841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FCA2B61-8267-CD4A-A327-AB25A12B8FDC}"/>
              </a:ext>
            </a:extLst>
          </p:cNvPr>
          <p:cNvSpPr/>
          <p:nvPr/>
        </p:nvSpPr>
        <p:spPr>
          <a:xfrm rot="15815856">
            <a:off x="5839695" y="47229"/>
            <a:ext cx="600164" cy="4530602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 algn="ctr"/>
            <a:endParaRPr lang="ru-RU" sz="2700" dirty="0">
              <a:latin typeface="+mj-lt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93920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стол, чашка, внутренний, сидит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48026B07-38E4-D24A-B25C-BAB23AE5E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/>
          </a:blip>
          <a:srcRect t="22167" b="2856"/>
          <a:stretch/>
        </p:blipFill>
        <p:spPr>
          <a:xfrm>
            <a:off x="0" y="1113946"/>
            <a:ext cx="9144000" cy="514196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12755F90-9195-884C-BFEF-FA0753559B8C}"/>
              </a:ext>
            </a:extLst>
          </p:cNvPr>
          <p:cNvSpPr txBox="1">
            <a:spLocks/>
          </p:cNvSpPr>
          <p:nvPr/>
        </p:nvSpPr>
        <p:spPr>
          <a:xfrm>
            <a:off x="124714" y="3605152"/>
            <a:ext cx="5557433" cy="112349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dirty="0" smtClean="0"/>
              <a:t>Упаковка </a:t>
            </a:r>
            <a:r>
              <a:rPr lang="en-US" sz="2100" b="1" dirty="0" err="1" smtClean="0"/>
              <a:t>продукт</a:t>
            </a:r>
            <a:r>
              <a:rPr lang="ru-RU" sz="2100" b="1" dirty="0" smtClean="0"/>
              <a:t>а</a:t>
            </a:r>
            <a:r>
              <a:rPr lang="uk-UA" sz="2100" b="1" dirty="0" smtClean="0"/>
              <a:t>.</a:t>
            </a:r>
            <a:br>
              <a:rPr lang="uk-UA" sz="2100" b="1" dirty="0" smtClean="0"/>
            </a:br>
            <a:r>
              <a:rPr lang="en-US" sz="2100" b="1" dirty="0" smtClean="0"/>
              <a:t/>
            </a:r>
            <a:br>
              <a:rPr lang="en-US" sz="2100" b="1" dirty="0" smtClean="0"/>
            </a:br>
            <a:r>
              <a:rPr lang="en-US" sz="2100" i="1" dirty="0" smtClean="0"/>
              <a:t>Consumer-friendly + waste intelligence </a:t>
            </a:r>
            <a:r>
              <a:rPr lang="uk-UA" sz="2100" i="1" dirty="0" smtClean="0"/>
              <a:t>+ </a:t>
            </a:r>
            <a:r>
              <a:rPr lang="uk-UA" sz="2100" i="1" dirty="0" err="1" smtClean="0"/>
              <a:t>история</a:t>
            </a:r>
            <a:r>
              <a:rPr lang="en-US" sz="2100" i="1" dirty="0" smtClean="0"/>
              <a:t> +</a:t>
            </a:r>
            <a:r>
              <a:rPr lang="uk-UA" sz="2100" i="1" dirty="0" smtClean="0"/>
              <a:t> максимум </a:t>
            </a:r>
            <a:r>
              <a:rPr lang="uk-UA" sz="2100" i="1" dirty="0" err="1" smtClean="0"/>
              <a:t>информации</a:t>
            </a:r>
            <a:r>
              <a:rPr lang="uk-UA" sz="2100" i="1" dirty="0" smtClean="0"/>
              <a:t> для </a:t>
            </a:r>
            <a:r>
              <a:rPr lang="uk-UA" sz="2100" i="1" dirty="0" err="1" smtClean="0"/>
              <a:t>потребителя</a:t>
            </a:r>
            <a:r>
              <a:rPr lang="uk-UA" sz="2100" i="1" dirty="0" smtClean="0"/>
              <a:t> (</a:t>
            </a:r>
            <a:r>
              <a:rPr lang="uk-UA" sz="2100" i="1" dirty="0" err="1" smtClean="0"/>
              <a:t>алергены</a:t>
            </a:r>
            <a:r>
              <a:rPr lang="uk-UA" sz="2100" i="1" dirty="0" smtClean="0"/>
              <a:t>, </a:t>
            </a:r>
            <a:r>
              <a:rPr lang="uk-UA" sz="2100" i="1" dirty="0" err="1" smtClean="0"/>
              <a:t>питательность</a:t>
            </a:r>
            <a:r>
              <a:rPr lang="uk-UA" sz="2100" i="1" dirty="0" smtClean="0"/>
              <a:t>) +</a:t>
            </a:r>
            <a:r>
              <a:rPr lang="en-US" sz="2100" i="1" dirty="0" smtClean="0"/>
              <a:t> </a:t>
            </a:r>
            <a:r>
              <a:rPr lang="uk-UA" sz="2100" i="1" dirty="0" err="1" smtClean="0"/>
              <a:t>аутентичность</a:t>
            </a:r>
            <a:r>
              <a:rPr lang="uk-UA" sz="2100" i="1" dirty="0" smtClean="0"/>
              <a:t> (</a:t>
            </a:r>
            <a:r>
              <a:rPr lang="uk-UA" sz="2100" i="1" dirty="0" err="1" smtClean="0"/>
              <a:t>например</a:t>
            </a:r>
            <a:r>
              <a:rPr lang="uk-UA" sz="2100" i="1" dirty="0" smtClean="0"/>
              <a:t>, </a:t>
            </a:r>
            <a:r>
              <a:rPr lang="uk-UA" sz="2100" i="1" dirty="0" err="1" smtClean="0"/>
              <a:t>крафтовая</a:t>
            </a:r>
            <a:r>
              <a:rPr lang="uk-UA" sz="2100" i="1" dirty="0" smtClean="0"/>
              <a:t> </a:t>
            </a:r>
            <a:r>
              <a:rPr lang="uk-UA" sz="2100" i="1" dirty="0" err="1" smtClean="0"/>
              <a:t>бумага</a:t>
            </a:r>
            <a:r>
              <a:rPr lang="uk-UA" sz="2100" i="1" dirty="0" smtClean="0"/>
              <a:t>).</a:t>
            </a:r>
            <a:r>
              <a:rPr lang="en-US" sz="2100" i="1" dirty="0" smtClean="0"/>
              <a:t/>
            </a:r>
            <a:br>
              <a:rPr lang="en-US" sz="2100" i="1" dirty="0" smtClean="0"/>
            </a:br>
            <a:r>
              <a:rPr lang="uk-UA" sz="2100" i="1" dirty="0" smtClean="0"/>
              <a:t/>
            </a:r>
            <a:br>
              <a:rPr lang="uk-UA" sz="2100" i="1" dirty="0" smtClean="0"/>
            </a:br>
            <a:r>
              <a:rPr lang="en-US" sz="2100" i="1" dirty="0" smtClean="0"/>
              <a:t>Simple, but chic.</a:t>
            </a:r>
            <a:endParaRPr lang="en-US" sz="2100" i="1" dirty="0"/>
          </a:p>
        </p:txBody>
      </p:sp>
      <p:pic>
        <p:nvPicPr>
          <p:cNvPr id="14" name="Рисунок 13" descr="Изображение выглядит как стол, стена, внутренний, тарелк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F0C1FDEC-8C08-0D43-98C2-5DB1DB65A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" r="27595" b="-3"/>
          <a:stretch/>
        </p:blipFill>
        <p:spPr>
          <a:xfrm>
            <a:off x="2729546" y="1113953"/>
            <a:ext cx="3017520" cy="2235173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16" name="Рисунок 15" descr="Изображение выглядит как внутренний, стена&#10;&#10;&#10;&#10;Описание создано автоматически">
            <a:extLst>
              <a:ext uri="{FF2B5EF4-FFF2-40B4-BE49-F238E27FC236}">
                <a16:creationId xmlns:a16="http://schemas.microsoft.com/office/drawing/2014/main" xmlns="" id="{C7D27D8F-FACD-FA42-8F6C-8487ABCC3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114" r="19662" b="-2"/>
          <a:stretch/>
        </p:blipFill>
        <p:spPr>
          <a:xfrm>
            <a:off x="5862678" y="2302322"/>
            <a:ext cx="3281329" cy="3955130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D6116E9-D40B-DC4B-904B-831A92237972}"/>
              </a:ext>
            </a:extLst>
          </p:cNvPr>
          <p:cNvSpPr/>
          <p:nvPr/>
        </p:nvSpPr>
        <p:spPr>
          <a:xfrm rot="15815856">
            <a:off x="1592244" y="-956761"/>
            <a:ext cx="1846659" cy="4530602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 algn="ctr"/>
            <a:r>
              <a:rPr lang="uk-UA" sz="2700" i="1" dirty="0">
                <a:latin typeface="+mj-lt"/>
              </a:rPr>
              <a:t>Щодо трендів? </a:t>
            </a:r>
          </a:p>
          <a:p>
            <a:pPr algn="ctr"/>
            <a:r>
              <a:rPr lang="uk-UA" sz="2700" i="1" dirty="0">
                <a:latin typeface="+mj-lt"/>
              </a:rPr>
              <a:t>Як це працює? </a:t>
            </a:r>
          </a:p>
          <a:p>
            <a:pPr algn="ctr"/>
            <a:r>
              <a:rPr lang="en-US" sz="2700" i="1" dirty="0">
                <a:latin typeface="+mj-lt"/>
              </a:rPr>
              <a:t>SIAL 2018</a:t>
            </a:r>
            <a:r>
              <a:rPr lang="uk-UA" sz="2700" i="1" dirty="0">
                <a:latin typeface="+mj-lt"/>
              </a:rPr>
              <a:t>,  </a:t>
            </a:r>
            <a:r>
              <a:rPr lang="en-US" sz="2700" i="1" dirty="0">
                <a:latin typeface="+mj-lt"/>
              </a:rPr>
              <a:t>BIOFACH 2019</a:t>
            </a:r>
            <a:endParaRPr lang="uk-UA" sz="2700" i="1" dirty="0">
              <a:latin typeface="+mj-lt"/>
            </a:endParaRPr>
          </a:p>
          <a:p>
            <a:pPr algn="ctr"/>
            <a:endParaRPr lang="ru-RU" sz="27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32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648643" y="27383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Портрет покупателя </a:t>
            </a:r>
            <a:br>
              <a:rPr lang="ru-RU" smtClean="0"/>
            </a:br>
            <a:r>
              <a:rPr lang="ru-RU" smtClean="0"/>
              <a:t>«Магазин возле дома»</a:t>
            </a:r>
            <a:endParaRPr lang="ru-RU" dirty="0"/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1006451" y="4494133"/>
            <a:ext cx="748883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 примере сети магазинов здорового питания «Ягода», г. Запорожье</a:t>
            </a:r>
            <a:endParaRPr lang="en-US" dirty="0" smtClean="0"/>
          </a:p>
          <a:p>
            <a:r>
              <a:rPr lang="uk-UA" dirty="0" err="1" smtClean="0"/>
              <a:t>Мария</a:t>
            </a:r>
            <a:r>
              <a:rPr lang="uk-UA" dirty="0" smtClean="0"/>
              <a:t> </a:t>
            </a:r>
            <a:r>
              <a:rPr lang="uk-UA" dirty="0" smtClean="0"/>
              <a:t>ОРЛОВСЬКА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6691" y="1156613"/>
            <a:ext cx="2880366" cy="15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310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4" t="2799" r="14" b="51001"/>
          <a:stretch/>
        </p:blipFill>
        <p:spPr>
          <a:xfrm>
            <a:off x="8880" y="3986307"/>
            <a:ext cx="9144000" cy="2376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724" y="1138426"/>
            <a:ext cx="60240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Протеин растительного происхождения вступает в силу через</a:t>
            </a:r>
          </a:p>
          <a:p>
            <a:r>
              <a:rPr lang="ru-RU" dirty="0">
                <a:latin typeface="Century Gothic" panose="020B0502020202020204" pitchFamily="34" charset="0"/>
              </a:rPr>
              <a:t>1) </a:t>
            </a:r>
            <a:r>
              <a:rPr lang="ru-RU" dirty="0" err="1" smtClean="0">
                <a:latin typeface="Century Gothic" panose="020B0502020202020204" pitchFamily="34" charset="0"/>
              </a:rPr>
              <a:t>веганскую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/ вегетарианскую культуру потребления</a:t>
            </a:r>
          </a:p>
          <a:p>
            <a:r>
              <a:rPr lang="ru-RU" dirty="0">
                <a:latin typeface="Century Gothic" panose="020B0502020202020204" pitchFamily="34" charset="0"/>
              </a:rPr>
              <a:t>2) возрастающую численность населения </a:t>
            </a:r>
            <a:endParaRPr lang="ru-RU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3</a:t>
            </a:r>
            <a:r>
              <a:rPr lang="ru-RU" dirty="0">
                <a:latin typeface="Century Gothic" panose="020B0502020202020204" pitchFamily="34" charset="0"/>
              </a:rPr>
              <a:t>) функциональное полезное питание как основное требование поколения "z"</a:t>
            </a:r>
          </a:p>
          <a:p>
            <a:r>
              <a:rPr lang="ru-RU" dirty="0">
                <a:latin typeface="Century Gothic" panose="020B0502020202020204" pitchFamily="34" charset="0"/>
              </a:rPr>
              <a:t>Настоящим открытием стали бобовые, суповые смеси (чечевица, нут, фасоль, горох)</a:t>
            </a:r>
          </a:p>
        </p:txBody>
      </p:sp>
    </p:spTree>
    <p:extLst>
      <p:ext uri="{BB962C8B-B14F-4D97-AF65-F5344CB8AC3E}">
        <p14:creationId xmlns:p14="http://schemas.microsoft.com/office/powerpoint/2010/main" xmlns="" val="213765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655"/>
          <a:stretch/>
        </p:blipFill>
        <p:spPr>
          <a:xfrm>
            <a:off x="169364" y="3092039"/>
            <a:ext cx="8805272" cy="3136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529" y="1741004"/>
            <a:ext cx="6710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Century Gothic" panose="020B0502020202020204" pitchFamily="34" charset="0"/>
              </a:rPr>
              <a:t>Брендирование</a:t>
            </a:r>
            <a:r>
              <a:rPr lang="ru-RU" dirty="0" smtClean="0">
                <a:latin typeface="Century Gothic" panose="020B0502020202020204" pitchFamily="34" charset="0"/>
              </a:rPr>
              <a:t>, дизайн, концепция продукта – 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важные составляющие успеха на европейских полках!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04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873"/>
          <a:stretch/>
        </p:blipFill>
        <p:spPr>
          <a:xfrm>
            <a:off x="138840" y="2348880"/>
            <a:ext cx="8862285" cy="3943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769" y="1291849"/>
            <a:ext cx="556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Century Gothic" panose="020B0502020202020204" pitchFamily="34" charset="0"/>
              </a:rPr>
              <a:t>Нишевые</a:t>
            </a:r>
            <a:r>
              <a:rPr lang="ru-RU" dirty="0" smtClean="0">
                <a:latin typeface="Century Gothic" panose="020B0502020202020204" pitchFamily="34" charset="0"/>
              </a:rPr>
              <a:t> продукты становятся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основным компонентом рациону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565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96958CE-A7E3-1D41-90C2-08739B0B1CC9}"/>
              </a:ext>
            </a:extLst>
          </p:cNvPr>
          <p:cNvSpPr txBox="1">
            <a:spLocks/>
          </p:cNvSpPr>
          <p:nvPr/>
        </p:nvSpPr>
        <p:spPr>
          <a:xfrm>
            <a:off x="5870323" y="4192717"/>
            <a:ext cx="2764381" cy="244189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/>
            <a:r>
              <a:rPr lang="en-US" sz="1500" dirty="0" smtClean="0"/>
              <a:t/>
            </a:r>
            <a:br>
              <a:rPr lang="en-US" sz="1500" dirty="0" smtClean="0"/>
            </a:br>
            <a:endParaRPr lang="ru-RU" sz="1500" dirty="0" smtClean="0"/>
          </a:p>
          <a:p>
            <a:pPr marL="257175" indent="-257175"/>
            <a:endParaRPr lang="ru-RU" sz="1500" b="1" i="1" dirty="0"/>
          </a:p>
          <a:p>
            <a:pPr marL="257175" indent="-257175"/>
            <a:endParaRPr lang="ru-RU" sz="1500" b="1" i="1" dirty="0" smtClean="0"/>
          </a:p>
          <a:p>
            <a:pPr marL="257175" indent="-257175"/>
            <a:endParaRPr lang="ru-RU" sz="1500" b="1" i="1" dirty="0"/>
          </a:p>
          <a:p>
            <a:pPr marL="257175" indent="-257175"/>
            <a:r>
              <a:rPr lang="en-US" sz="1800" b="1" i="1" dirty="0" err="1" smtClean="0"/>
              <a:t>Ваш</a:t>
            </a:r>
            <a:r>
              <a:rPr lang="en-US" sz="1800" b="1" i="1" dirty="0" smtClean="0"/>
              <a:t> </a:t>
            </a:r>
            <a:r>
              <a:rPr lang="en-US" sz="1800" b="1" i="1" dirty="0" err="1" smtClean="0"/>
              <a:t>сайт</a:t>
            </a:r>
            <a:r>
              <a:rPr lang="en-US" sz="1800" b="1" i="1" dirty="0" smtClean="0"/>
              <a:t>: </a:t>
            </a:r>
            <a:br>
              <a:rPr lang="en-US" sz="1800" b="1" i="1" dirty="0" smtClean="0"/>
            </a:br>
            <a:r>
              <a:rPr lang="en-US" sz="1500" i="1" dirty="0" smtClean="0"/>
              <a:t/>
            </a:r>
            <a:br>
              <a:rPr lang="en-US" sz="1500" i="1" dirty="0" smtClean="0"/>
            </a:br>
            <a:r>
              <a:rPr lang="ru-RU" sz="1500" i="1" dirty="0" smtClean="0"/>
              <a:t>это центр Вашей коммуникации с миром,</a:t>
            </a:r>
            <a:br>
              <a:rPr lang="ru-RU" sz="1500" i="1" dirty="0" smtClean="0"/>
            </a:br>
            <a:r>
              <a:rPr lang="ru-RU" sz="1500" i="1" dirty="0" smtClean="0"/>
              <a:t> это Ваша история, которая должна вызывать </a:t>
            </a:r>
            <a:r>
              <a:rPr lang="ru-RU" sz="1500" i="1" dirty="0" err="1" smtClean="0"/>
              <a:t>эмпатию</a:t>
            </a:r>
            <a:r>
              <a:rPr lang="ru-RU" sz="1500" i="1" dirty="0" smtClean="0"/>
              <a:t> у потребителя, это Ваша лучшая визитная карточка.</a:t>
            </a:r>
            <a:r>
              <a:rPr lang="en-US" sz="1500" i="1" dirty="0" smtClean="0"/>
              <a:t/>
            </a:r>
            <a:br>
              <a:rPr lang="en-US" sz="1500" i="1" dirty="0" smtClean="0"/>
            </a:br>
            <a:r>
              <a:rPr lang="en-US" sz="1500" i="1" dirty="0" smtClean="0"/>
              <a:t/>
            </a:r>
            <a:br>
              <a:rPr lang="en-US" sz="1500" i="1" dirty="0" smtClean="0"/>
            </a:br>
            <a:r>
              <a:rPr lang="en-US" sz="1500" i="1" dirty="0" smtClean="0"/>
              <a:t/>
            </a:r>
            <a:br>
              <a:rPr lang="en-US" sz="1500" i="1" dirty="0" smtClean="0"/>
            </a:br>
            <a:r>
              <a:rPr lang="ru-RU" sz="1800" b="1" i="1" dirty="0" smtClean="0"/>
              <a:t>Что нужно учесть:</a:t>
            </a:r>
            <a:r>
              <a:rPr lang="uk-UA" sz="1800" b="1" i="1" dirty="0" smtClean="0"/>
              <a:t/>
            </a:r>
            <a:br>
              <a:rPr lang="uk-UA" sz="1800" b="1" i="1" dirty="0" smtClean="0"/>
            </a:br>
            <a:r>
              <a:rPr lang="ru-RU" sz="1500" i="1" dirty="0" smtClean="0"/>
              <a:t>язык общения,</a:t>
            </a:r>
            <a:br>
              <a:rPr lang="ru-RU" sz="1500" i="1" dirty="0" smtClean="0"/>
            </a:br>
            <a:r>
              <a:rPr lang="ru-RU" sz="1500" i="1" dirty="0" smtClean="0"/>
              <a:t> создания эмоций через визуализацию,</a:t>
            </a:r>
            <a:br>
              <a:rPr lang="ru-RU" sz="1500" i="1" dirty="0" smtClean="0"/>
            </a:br>
            <a:r>
              <a:rPr lang="ru-RU" sz="1500" i="1" dirty="0" smtClean="0"/>
              <a:t> речь цветов и шрифтов, история - рассказ, структура и навигация, мобильная версия.</a:t>
            </a:r>
            <a:r>
              <a:rPr lang="en-US" sz="1500" i="1" dirty="0" smtClean="0"/>
              <a:t/>
            </a:r>
            <a:br>
              <a:rPr lang="en-US" sz="1500" i="1" dirty="0" smtClean="0"/>
            </a:b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/>
          </a:p>
        </p:txBody>
      </p:sp>
      <p:pic>
        <p:nvPicPr>
          <p:cNvPr id="13" name="Рисунок 12" descr="Изображение выглядит как еда, тарелка, блюдо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0FF797C-091F-FC40-8D42-5A32AB570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093" r="26779" b="-1"/>
          <a:stretch/>
        </p:blipFill>
        <p:spPr>
          <a:xfrm>
            <a:off x="274873" y="1304216"/>
            <a:ext cx="2772617" cy="19171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A042E81-C620-8940-B18F-2E197F4E9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65"/>
          <a:stretch/>
        </p:blipFill>
        <p:spPr>
          <a:xfrm>
            <a:off x="3180839" y="1304216"/>
            <a:ext cx="2772616" cy="19083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фотография, другой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ECC8E98-A5C4-BA4C-BBE8-D36A801F16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41"/>
          <a:stretch/>
        </p:blipFill>
        <p:spPr>
          <a:xfrm>
            <a:off x="287587" y="3327318"/>
            <a:ext cx="5665868" cy="3120390"/>
          </a:xfrm>
          <a:prstGeom prst="rect">
            <a:avLst/>
          </a:prstGeom>
        </p:spPr>
      </p:pic>
      <p:cxnSp>
        <p:nvCxnSpPr>
          <p:cNvPr id="17" name="Straight Connector 53">
            <a:extLst>
              <a:ext uri="{FF2B5EF4-FFF2-40B4-BE49-F238E27FC236}">
                <a16:creationId xmlns:a16="http://schemas.microsoft.com/office/drawing/2014/main" xmlns="" id="{4C926754-442D-4B53-A993-1A758431FE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83784" y="3859535"/>
            <a:ext cx="2537460" cy="0"/>
          </a:xfrm>
          <a:prstGeom prst="line">
            <a:avLst/>
          </a:prstGeom>
          <a:ln w="19050">
            <a:solidFill>
              <a:srgbClr val="9B9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0292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E23DAFC4-04B9-D643-B31B-DCABC9566FB4}"/>
              </a:ext>
            </a:extLst>
          </p:cNvPr>
          <p:cNvSpPr txBox="1">
            <a:spLocks/>
          </p:cNvSpPr>
          <p:nvPr/>
        </p:nvSpPr>
        <p:spPr>
          <a:xfrm>
            <a:off x="4083" y="3162603"/>
            <a:ext cx="9029700" cy="10168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smtClean="0"/>
              <a:t>Формируйте свою прозрачную и профессиональную историю</a:t>
            </a:r>
            <a:r>
              <a:rPr lang="en-US" sz="1800" b="1" i="1" smtClean="0"/>
              <a:t>.</a:t>
            </a:r>
            <a:r>
              <a:rPr lang="uk-UA" sz="1800" b="1" i="1" smtClean="0"/>
              <a:t/>
            </a:r>
            <a:br>
              <a:rPr lang="uk-UA" sz="1800" b="1" i="1" smtClean="0"/>
            </a:br>
            <a:r>
              <a:rPr lang="en-US" sz="1350" i="1" smtClean="0"/>
              <a:t/>
            </a:r>
            <a:br>
              <a:rPr lang="en-US" sz="1350" i="1" smtClean="0"/>
            </a:br>
            <a:r>
              <a:rPr lang="ru-RU" sz="1350" i="1" smtClean="0"/>
              <a:t>Кто из Вас имеет историю? Историю успеха, производственных или иных достижений, или есть чем гордиться, например сертификатом IFS, GlobalG.A.P., BRC и т.д.? Кто умеет ею поделиться? Никто.</a:t>
            </a:r>
            <a:endParaRPr lang="en-US" sz="1350" dirty="0"/>
          </a:p>
        </p:txBody>
      </p:sp>
      <p:pic>
        <p:nvPicPr>
          <p:cNvPr id="19" name="Рисунок 1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248C0DF-0827-3441-BFEB-B2C127B1A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9079" r="1" b="48830"/>
          <a:stretch/>
        </p:blipFill>
        <p:spPr>
          <a:xfrm>
            <a:off x="2741056" y="1121242"/>
            <a:ext cx="6407012" cy="1597847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0" name="Рисунок 1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3D7987A-67B2-C14D-823F-0687CA6F4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315" r="2" b="1187"/>
          <a:stretch/>
        </p:blipFill>
        <p:spPr>
          <a:xfrm>
            <a:off x="4083" y="1116017"/>
            <a:ext cx="3356340" cy="1597855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21" name="Рисунок 2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03407CE-1D84-D143-934E-8792C2F61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1242" r="1" b="1"/>
          <a:stretch/>
        </p:blipFill>
        <p:spPr>
          <a:xfrm>
            <a:off x="5791713" y="4633724"/>
            <a:ext cx="3356355" cy="163101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22" name="Рисунок 21" descr="Изображение выглядит как внутренний, человек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7D6F35C-F97C-E44A-86E2-DE15A14BA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5058" r="-2" b="26211"/>
          <a:stretch/>
        </p:blipFill>
        <p:spPr>
          <a:xfrm>
            <a:off x="4083" y="4633364"/>
            <a:ext cx="6422517" cy="163137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xmlns="" val="3337215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xmlns="" id="{59112248-17C5-3C49-9A66-2352D94FC062}"/>
              </a:ext>
            </a:extLst>
          </p:cNvPr>
          <p:cNvSpPr txBox="1">
            <a:spLocks/>
          </p:cNvSpPr>
          <p:nvPr/>
        </p:nvSpPr>
        <p:spPr>
          <a:xfrm>
            <a:off x="594424" y="1087734"/>
            <a:ext cx="3355605" cy="306134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75" i="1" dirty="0" smtClean="0">
                <a:latin typeface="Century Gothic" panose="020B0502020202020204" pitchFamily="34" charset="0"/>
              </a:rPr>
              <a:t>Репутация.</a:t>
            </a:r>
            <a:endParaRPr lang="en-US" sz="2475" i="1" dirty="0" smtClean="0">
              <a:latin typeface="Century Gothic" panose="020B0502020202020204" pitchFamily="34" charset="0"/>
            </a:endParaRPr>
          </a:p>
          <a:p>
            <a:r>
              <a:rPr lang="ru-RU" sz="2475" i="1" dirty="0" smtClean="0">
                <a:latin typeface="Century Gothic" panose="020B0502020202020204" pitchFamily="34" charset="0"/>
              </a:rPr>
              <a:t> То, как Вас воспринимают рынок - становится Вашей реальностью. </a:t>
            </a:r>
            <a:r>
              <a:rPr lang="en-US" sz="2475" i="1" dirty="0" smtClean="0">
                <a:latin typeface="Century Gothic" panose="020B0502020202020204" pitchFamily="34" charset="0"/>
              </a:rPr>
              <a:t/>
            </a:r>
            <a:br>
              <a:rPr lang="en-US" sz="2475" i="1" dirty="0" smtClean="0">
                <a:latin typeface="Century Gothic" panose="020B0502020202020204" pitchFamily="34" charset="0"/>
              </a:rPr>
            </a:br>
            <a:r>
              <a:rPr lang="en-US" sz="2475" i="1" dirty="0" smtClean="0">
                <a:latin typeface="Century Gothic" panose="020B0502020202020204" pitchFamily="34" charset="0"/>
              </a:rPr>
              <a:t/>
            </a:r>
            <a:br>
              <a:rPr lang="en-US" sz="2475" i="1" dirty="0" smtClean="0">
                <a:latin typeface="Century Gothic" panose="020B0502020202020204" pitchFamily="34" charset="0"/>
              </a:rPr>
            </a:br>
            <a:r>
              <a:rPr lang="ru-RU" sz="2475" i="1" dirty="0" smtClean="0">
                <a:latin typeface="Century Gothic" panose="020B0502020202020204" pitchFamily="34" charset="0"/>
              </a:rPr>
              <a:t>А честность и открытость - всегда лучшие стратегии, и не только с точки зрения морали</a:t>
            </a:r>
            <a:r>
              <a:rPr lang="uk-UA" sz="2475" i="1" dirty="0" smtClean="0">
                <a:latin typeface="Century Gothic" panose="020B0502020202020204" pitchFamily="34" charset="0"/>
              </a:rPr>
              <a:t>.</a:t>
            </a:r>
            <a:r>
              <a:rPr lang="en-US" sz="2475" i="1" dirty="0" smtClean="0">
                <a:latin typeface="Century Gothic" panose="020B0502020202020204" pitchFamily="34" charset="0"/>
              </a:rPr>
              <a:t/>
            </a:r>
            <a:br>
              <a:rPr lang="en-US" sz="2475" i="1" dirty="0" smtClean="0">
                <a:latin typeface="Century Gothic" panose="020B0502020202020204" pitchFamily="34" charset="0"/>
              </a:rPr>
            </a:br>
            <a:r>
              <a:rPr lang="en-US" sz="2475" dirty="0" smtClean="0"/>
              <a:t/>
            </a:r>
            <a:br>
              <a:rPr lang="en-US" sz="2475" dirty="0" smtClean="0"/>
            </a:br>
            <a:endParaRPr lang="en-US" sz="2475" dirty="0"/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5" name="Рисунок 6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AE620DC-C49E-C841-AD69-B26BBECC16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4271" y="1222842"/>
            <a:ext cx="2232826" cy="255180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970B72D8-C46D-E040-A16E-AD668551FE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4430" y="4242234"/>
            <a:ext cx="3065599" cy="1862449"/>
          </a:xfrm>
          <a:prstGeom prst="rect">
            <a:avLst/>
          </a:prstGeom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8BB59572-8CAC-D043-A312-4F7CB84A5F8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9738" y="4243160"/>
            <a:ext cx="3816424" cy="168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56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Заголовок 1">
            <a:extLst>
              <a:ext uri="{FF2B5EF4-FFF2-40B4-BE49-F238E27FC236}">
                <a16:creationId xmlns:a16="http://schemas.microsoft.com/office/drawing/2014/main" xmlns="" id="{C5963E62-F92A-8D4C-88BF-0DD4187F01A5}"/>
              </a:ext>
            </a:extLst>
          </p:cNvPr>
          <p:cNvSpPr txBox="1">
            <a:spLocks/>
          </p:cNvSpPr>
          <p:nvPr/>
        </p:nvSpPr>
        <p:spPr>
          <a:xfrm>
            <a:off x="586907" y="5013176"/>
            <a:ext cx="8179506" cy="83656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50" smtClean="0"/>
              <a:t>«Смертный» грех маркетинга - быть скучным »</a:t>
            </a:r>
            <a:endParaRPr lang="en-US" sz="3150" dirty="0"/>
          </a:p>
        </p:txBody>
      </p:sp>
      <p:pic>
        <p:nvPicPr>
          <p:cNvPr id="36" name="Рисунок 3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644FFAB-C597-5248-A4C3-966D4AB519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464" y="1942193"/>
            <a:ext cx="2010143" cy="283118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C81ED0E-6FC4-1D47-8ED3-EB545BA6A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063" y="1942193"/>
            <a:ext cx="1833194" cy="283118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xmlns="" id="{9CFDC451-7A2C-F84D-8F20-7DB03AC488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7377" y="1942193"/>
            <a:ext cx="2010143" cy="2831187"/>
          </a:xfrm>
          <a:prstGeom prst="rect">
            <a:avLst/>
          </a:prstGeom>
        </p:spPr>
      </p:pic>
      <p:cxnSp>
        <p:nvCxnSpPr>
          <p:cNvPr id="40" name="Straight Connector 41">
            <a:extLst>
              <a:ext uri="{FF2B5EF4-FFF2-40B4-BE49-F238E27FC236}">
                <a16:creationId xmlns:a16="http://schemas.microsoft.com/office/drawing/2014/main" xmlns="" id="{8F880EF2-DF79-4D9D-8F11-E91D48C79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43000" y="5191280"/>
            <a:ext cx="6858000" cy="0"/>
          </a:xfrm>
          <a:prstGeom prst="line">
            <a:avLst/>
          </a:prstGeom>
          <a:ln w="19050">
            <a:solidFill>
              <a:srgbClr val="FFB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7029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xmlns="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531268" y="3489723"/>
            <a:ext cx="5319161" cy="222587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59112248-17C5-3C49-9A66-2352D94FC062}"/>
              </a:ext>
            </a:extLst>
          </p:cNvPr>
          <p:cNvSpPr txBox="1">
            <a:spLocks/>
          </p:cNvSpPr>
          <p:nvPr/>
        </p:nvSpPr>
        <p:spPr>
          <a:xfrm>
            <a:off x="3774840" y="4050124"/>
            <a:ext cx="4848965" cy="11370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smtClean="0">
                <a:solidFill>
                  <a:schemeClr val="bg1"/>
                </a:solidFill>
              </a:rPr>
              <a:t>Если Вас не замечают, Вы проиграли (с) Сет Годин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35" name="Рисунок 34" descr="Изображение выглядит как здание, мужчина, собака,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6681EEB-3073-3141-B6DC-0ACEB21EB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7" r="21581"/>
          <a:stretch/>
        </p:blipFill>
        <p:spPr>
          <a:xfrm>
            <a:off x="246700" y="1329342"/>
            <a:ext cx="3120339" cy="2286903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D24E280-24B3-4249-AF28-3F62AF709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9538" r="2" b="21550"/>
          <a:stretch/>
        </p:blipFill>
        <p:spPr>
          <a:xfrm>
            <a:off x="3499196" y="1329342"/>
            <a:ext cx="5412814" cy="22561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ранжевый, фрукт, цитрус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54ABC4C-87BE-274F-B2BD-076820F68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" r="1750" b="1"/>
          <a:stretch/>
        </p:blipFill>
        <p:spPr>
          <a:xfrm>
            <a:off x="246700" y="3736895"/>
            <a:ext cx="3120339" cy="2270125"/>
          </a:xfrm>
          <a:prstGeom prst="rect">
            <a:avLst/>
          </a:prstGeom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3471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7AA645-D4F1-074B-B1C5-B406940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784" y="1315632"/>
            <a:ext cx="2764381" cy="2406179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/>
            <a:r>
              <a:rPr lang="ru-RU" dirty="0"/>
              <a:t>Создавайте «крючки внимания».</a:t>
            </a:r>
            <a:endParaRPr lang="en-US" sz="3525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DEAE35-38BA-FF43-987E-66D8B1C76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862" r="24186" b="-3"/>
          <a:stretch/>
        </p:blipFill>
        <p:spPr>
          <a:xfrm>
            <a:off x="1" y="857258"/>
            <a:ext cx="2772617" cy="25169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4C41A3-1E5F-624E-861C-3CDB05940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29" r="12519" b="-3"/>
          <a:stretch/>
        </p:blipFill>
        <p:spPr>
          <a:xfrm>
            <a:off x="2893267" y="857258"/>
            <a:ext cx="2772616" cy="25169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F3E8183-B244-B34F-A6D0-E7323F527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866" r="-1" b="3162"/>
          <a:stretch/>
        </p:blipFill>
        <p:spPr>
          <a:xfrm>
            <a:off x="15" y="3480258"/>
            <a:ext cx="5665868" cy="252049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A86583F-F1A7-4F7F-AEED-C1E1510483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83784" y="3859535"/>
            <a:ext cx="2537460" cy="0"/>
          </a:xfrm>
          <a:prstGeom prst="line">
            <a:avLst/>
          </a:prstGeom>
          <a:ln w="19050">
            <a:solidFill>
              <a:srgbClr val="BD91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929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862114" y="2516805"/>
            <a:ext cx="7526310" cy="60995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4000" b="1" dirty="0" smtClean="0">
                <a:latin typeface="Century Gothic" panose="020B0502020202020204" pitchFamily="34" charset="0"/>
              </a:rPr>
              <a:t>БЛОК № 3. Интерактивный контент – целевая аудитория, маркетинг, упаковка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805089" y="4622320"/>
            <a:ext cx="7526310" cy="60995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2200" b="1" noProof="0" dirty="0" smtClean="0">
                <a:latin typeface="Century Gothic" panose="020B0502020202020204" pitchFamily="34" charset="0"/>
              </a:rPr>
              <a:t>Успешный опыт внедрения маркетинга на примере органического хозяйства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36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071538" y="1128569"/>
            <a:ext cx="3106688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Женщина</a:t>
            </a:r>
            <a:br>
              <a:rPr lang="ru-RU" sz="3200" dirty="0" smtClean="0">
                <a:latin typeface="Century Gothic" panose="020B0502020202020204" pitchFamily="34" charset="0"/>
              </a:rPr>
            </a:br>
            <a:r>
              <a:rPr lang="ru-RU" sz="3200" dirty="0" smtClean="0">
                <a:latin typeface="Century Gothic" panose="020B0502020202020204" pitchFamily="34" charset="0"/>
              </a:rPr>
              <a:t>30 – 40 лет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94445418"/>
              </p:ext>
            </p:extLst>
          </p:nvPr>
        </p:nvGraphicFramePr>
        <p:xfrm>
          <a:off x="-705146" y="3083021"/>
          <a:ext cx="6264696" cy="363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41464903"/>
              </p:ext>
            </p:extLst>
          </p:nvPr>
        </p:nvGraphicFramePr>
        <p:xfrm>
          <a:off x="4119390" y="3155029"/>
          <a:ext cx="4762872" cy="3417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323" y="978360"/>
            <a:ext cx="3604768" cy="2405363"/>
          </a:xfrm>
          <a:prstGeom prst="rect">
            <a:avLst/>
          </a:prstGeom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72200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154" y="2495193"/>
            <a:ext cx="2146477" cy="88434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1997" y="2710650"/>
            <a:ext cx="2167417" cy="45343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632" y="2495194"/>
            <a:ext cx="2523515" cy="8253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23198" y="3869326"/>
            <a:ext cx="8049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633" dirty="0"/>
              <a:t>C O L </a:t>
            </a:r>
            <a:r>
              <a:rPr lang="en-US" sz="4400" b="1" spc="633" dirty="0" err="1"/>
              <a:t>L</a:t>
            </a:r>
            <a:r>
              <a:rPr lang="en-US" sz="4400" b="1" spc="633" dirty="0"/>
              <a:t> A B O R A T I O N </a:t>
            </a:r>
          </a:p>
        </p:txBody>
      </p:sp>
    </p:spTree>
    <p:extLst>
      <p:ext uri="{BB962C8B-B14F-4D97-AF65-F5344CB8AC3E}">
        <p14:creationId xmlns:p14="http://schemas.microsoft.com/office/powerpoint/2010/main" xmlns="" val="1948005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81" y="1824928"/>
            <a:ext cx="6717433" cy="4315951"/>
          </a:xfrm>
        </p:spPr>
      </p:pic>
    </p:spTree>
    <p:extLst>
      <p:ext uri="{BB962C8B-B14F-4D97-AF65-F5344CB8AC3E}">
        <p14:creationId xmlns:p14="http://schemas.microsoft.com/office/powerpoint/2010/main" xmlns="" val="3156255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182" y="1949379"/>
            <a:ext cx="3477341" cy="121390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377" y="3593164"/>
            <a:ext cx="3440275" cy="11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833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28557" t="25160" r="18739" b="12345"/>
          <a:stretch/>
        </p:blipFill>
        <p:spPr>
          <a:xfrm>
            <a:off x="679812" y="1060610"/>
            <a:ext cx="7776864" cy="5184576"/>
          </a:xfrm>
          <a:prstGeom prst="rect">
            <a:avLst/>
          </a:prstGeom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90423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4" y="959507"/>
            <a:ext cx="5571437" cy="54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765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Объект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31" y="1668950"/>
            <a:ext cx="6717433" cy="4315951"/>
          </a:xfrm>
        </p:spPr>
      </p:pic>
    </p:spTree>
    <p:extLst>
      <p:ext uri="{BB962C8B-B14F-4D97-AF65-F5344CB8AC3E}">
        <p14:creationId xmlns:p14="http://schemas.microsoft.com/office/powerpoint/2010/main" xmlns="" val="52213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617" y="1932000"/>
            <a:ext cx="6713915" cy="43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59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972" y="1835989"/>
            <a:ext cx="6731792" cy="43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3815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950448" y="3268912"/>
            <a:ext cx="4139881" cy="11674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6412" y="2556396"/>
            <a:ext cx="5072763" cy="33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111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Объект 2"/>
          <p:cNvSpPr>
            <a:spLocks noGrp="1"/>
          </p:cNvSpPr>
          <p:nvPr>
            <p:ph idx="1"/>
          </p:nvPr>
        </p:nvSpPr>
        <p:spPr>
          <a:xfrm>
            <a:off x="628650" y="2482048"/>
            <a:ext cx="7886700" cy="32635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92" y="1422171"/>
            <a:ext cx="2805335" cy="27894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8896" y="1468773"/>
            <a:ext cx="2788741" cy="244295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5830" y="1363685"/>
            <a:ext cx="2582593" cy="274289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/>
          <a:srcRect t="6648"/>
          <a:stretch/>
        </p:blipFill>
        <p:spPr>
          <a:xfrm>
            <a:off x="4555053" y="3847752"/>
            <a:ext cx="1825407" cy="189787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2606" y="3464250"/>
            <a:ext cx="2780539" cy="23216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7055" y="3648221"/>
            <a:ext cx="2150581" cy="214611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0792" y="4211658"/>
            <a:ext cx="1669474" cy="1397148"/>
          </a:xfrm>
          <a:prstGeom prst="rect">
            <a:avLst/>
          </a:prstGeom>
        </p:spPr>
      </p:pic>
      <p:sp>
        <p:nvSpPr>
          <p:cNvPr id="4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6701991" y="5761492"/>
            <a:ext cx="3086100" cy="27385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ГС "Органічна Україна"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985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5633" y="3872772"/>
            <a:ext cx="3762956" cy="2509892"/>
          </a:xfrm>
          <a:prstGeom prst="rect">
            <a:avLst/>
          </a:prstGeom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161344" y="973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Посещаемость – несколько раз 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r>
              <a:rPr lang="ru-RU" sz="3200" dirty="0" smtClean="0">
                <a:latin typeface="Century Gothic" panose="020B0502020202020204" pitchFamily="34" charset="0"/>
              </a:rPr>
              <a:t>в неделю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9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93811627"/>
              </p:ext>
            </p:extLst>
          </p:nvPr>
        </p:nvGraphicFramePr>
        <p:xfrm>
          <a:off x="-864387" y="170598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915155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:a16="http://schemas.microsoft.com/office/drawing/2014/main" xmlns="" id="{AC6F8F5A-EAFE-459F-8F54-9D86D539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079" y="935030"/>
            <a:ext cx="3826828" cy="54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982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9824" y="2143592"/>
            <a:ext cx="8319540" cy="28931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ПРАКТИЧЕСКОЕ УПРАЖНЕНИЕ №3</a:t>
            </a:r>
          </a:p>
          <a:p>
            <a:pPr marL="630238" lvl="0">
              <a:spcBef>
                <a:spcPct val="0"/>
              </a:spcBef>
              <a:defRPr/>
            </a:pPr>
            <a:r>
              <a:rPr lang="ru-RU" sz="3300" b="1" dirty="0" smtClean="0">
                <a:latin typeface="Century Gothic" panose="020B0502020202020204" pitchFamily="34" charset="0"/>
                <a:ea typeface="+mj-ea"/>
                <a:cs typeface="+mj-cs"/>
              </a:rPr>
              <a:t>Что говорит упаковка?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1982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69824" y="2143592"/>
            <a:ext cx="8319540" cy="28931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КОФЕ-ПАУЗА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1982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959" y="2143592"/>
            <a:ext cx="8889167" cy="28931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РАЗМЫШЛЯЕМ,</a:t>
            </a:r>
            <a:r>
              <a:rPr kumimoji="0" lang="ru-RU" sz="33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ПРИМЕРЯЕМ, ТРИНЕРУЕМ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1982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:a16="http://schemas.microsoft.com/office/drawing/2014/main" xmlns="" id="{93709A93-4FBF-496D-9228-3D3DBCF50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:a16="http://schemas.microsoft.com/office/drawing/2014/main" xmlns="" id="{C3FD65E3-4E8F-40F8-B00F-C3CA65D8A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:a16="http://schemas.microsoft.com/office/drawing/2014/main" xmlns="" id="{5DFA2231-FFDF-4250-983C-D460855A3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19919" y="2143592"/>
            <a:ext cx="8889167" cy="28931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ИНДИВИДУАЛЬНОЕ ОБЩЕНИЕ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198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5" name="Содержимое 3" descr="FOTO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9987" y="1008380"/>
            <a:ext cx="3374713" cy="2235200"/>
          </a:xfrm>
          <a:prstGeom prst="rect">
            <a:avLst/>
          </a:prstGeom>
        </p:spPr>
      </p:pic>
      <p:sp>
        <p:nvSpPr>
          <p:cNvPr id="40" name="Заголовок 1"/>
          <p:cNvSpPr txBox="1">
            <a:spLocks/>
          </p:cNvSpPr>
          <p:nvPr/>
        </p:nvSpPr>
        <p:spPr>
          <a:xfrm>
            <a:off x="383292" y="842482"/>
            <a:ext cx="3902032" cy="806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Интересы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433628"/>
              </p:ext>
            </p:extLst>
          </p:nvPr>
        </p:nvGraphicFramePr>
        <p:xfrm>
          <a:off x="173492" y="1739950"/>
          <a:ext cx="7762904" cy="460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6106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433628"/>
              </p:ext>
            </p:extLst>
          </p:nvPr>
        </p:nvGraphicFramePr>
        <p:xfrm>
          <a:off x="173492" y="1739950"/>
          <a:ext cx="7762904" cy="460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082" y="89356"/>
            <a:ext cx="11449272" cy="763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336109" y="2484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Приоритеты 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r>
              <a:rPr lang="ru-RU" sz="3200" dirty="0" smtClean="0">
                <a:latin typeface="Century Gothic" panose="020B0502020202020204" pitchFamily="34" charset="0"/>
              </a:rPr>
              <a:t>при выборе товара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09238343"/>
              </p:ext>
            </p:extLst>
          </p:nvPr>
        </p:nvGraphicFramePr>
        <p:xfrm>
          <a:off x="357158" y="1500175"/>
          <a:ext cx="7331874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969737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433628"/>
              </p:ext>
            </p:extLst>
          </p:nvPr>
        </p:nvGraphicFramePr>
        <p:xfrm>
          <a:off x="173492" y="1739950"/>
          <a:ext cx="7762904" cy="460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262534" y="144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Необходимость </a:t>
            </a:r>
            <a:endParaRPr lang="en-US" sz="3200" dirty="0" smtClean="0">
              <a:latin typeface="Century Gothic" panose="020B0502020202020204" pitchFamily="34" charset="0"/>
            </a:endParaRPr>
          </a:p>
          <a:p>
            <a:r>
              <a:rPr lang="ru-RU" sz="3200" dirty="0" smtClean="0">
                <a:latin typeface="Century Gothic" panose="020B0502020202020204" pitchFamily="34" charset="0"/>
              </a:rPr>
              <a:t>в консультациях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1134535"/>
              </p:ext>
            </p:extLst>
          </p:nvPr>
        </p:nvGraphicFramePr>
        <p:xfrm>
          <a:off x="4067944" y="2060848"/>
          <a:ext cx="5338936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0" name="Picture 2" descr="ÐÐ°ÑÑÐ¸Ð½ÐºÐ¸ Ð¿Ð¾ Ð·Ð°Ð¿ÑÐ¾ÑÑ Ð¿Ð¾ÐºÑÐ¿Ð°ÑÐµÐ»Ñ Ð¸ Ð¿ÑÐ¾Ð´Ð°Ð²ÐµÑ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97" t="-951" r="45333" b="-1"/>
          <a:stretch/>
        </p:blipFill>
        <p:spPr bwMode="auto">
          <a:xfrm>
            <a:off x="437807" y="1383188"/>
            <a:ext cx="3325564" cy="452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7904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433628"/>
              </p:ext>
            </p:extLst>
          </p:nvPr>
        </p:nvGraphicFramePr>
        <p:xfrm>
          <a:off x="173492" y="1739950"/>
          <a:ext cx="7762904" cy="460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1134535"/>
              </p:ext>
            </p:extLst>
          </p:nvPr>
        </p:nvGraphicFramePr>
        <p:xfrm>
          <a:off x="4067944" y="2060848"/>
          <a:ext cx="5338936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6" name="Picture 2" descr="ÐÐ°ÑÑÐ¸Ð½ÐºÐ¸ Ð¿Ð¾ Ð·Ð°Ð¿ÑÐ¾ÑÑ Ð¾ÑÐ³Ð°Ð½Ð¸ÑÐµÑÐºÐ°Ñ Ð¿ÑÐ¾Ð´ÑÐºÑÐ¸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538" y="1648689"/>
            <a:ext cx="5071462" cy="40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228069" y="924286"/>
            <a:ext cx="7091951" cy="984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Интерес к органическим товарам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40507197"/>
              </p:ext>
            </p:extLst>
          </p:nvPr>
        </p:nvGraphicFramePr>
        <p:xfrm>
          <a:off x="437828" y="2944833"/>
          <a:ext cx="4476781" cy="362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13707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433628"/>
              </p:ext>
            </p:extLst>
          </p:nvPr>
        </p:nvGraphicFramePr>
        <p:xfrm>
          <a:off x="173492" y="1739950"/>
          <a:ext cx="7762904" cy="460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91134535"/>
              </p:ext>
            </p:extLst>
          </p:nvPr>
        </p:nvGraphicFramePr>
        <p:xfrm>
          <a:off x="4067944" y="2060848"/>
          <a:ext cx="5338936" cy="420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6" name="Picture 2" descr="ÐÐ°ÑÑÐ¸Ð½ÐºÐ¸ Ð¿Ð¾ Ð·Ð°Ð¿ÑÐ¾ÑÑ Ð¾ÑÐ³Ð°Ð½Ð¸ÑÐµÑÐºÐ°Ñ Ð¿ÑÐ¾Ð´ÑÐºÑÐ¸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538" y="1648689"/>
            <a:ext cx="5071462" cy="40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228069" y="924286"/>
            <a:ext cx="7091951" cy="984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entury Gothic" panose="020B0502020202020204" pitchFamily="34" charset="0"/>
              </a:rPr>
              <a:t>Интерес к органическим товарам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40507197"/>
              </p:ext>
            </p:extLst>
          </p:nvPr>
        </p:nvGraphicFramePr>
        <p:xfrm>
          <a:off x="437828" y="2944833"/>
          <a:ext cx="4476781" cy="3627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805715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1043</Words>
  <Application>Microsoft Office PowerPoint</Application>
  <PresentationFormat>Экран (4:3)</PresentationFormat>
  <Paragraphs>235</Paragraphs>
  <Slides>44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Слайд 13</vt:lpstr>
      <vt:lpstr> </vt:lpstr>
      <vt:lpstr> Маркетинг  становится все  более важным</vt:lpstr>
      <vt:lpstr>  Системно изучайте рынок.  Знание и понимание целевого рынка - это Ваш актив.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Создавайте «крючки внимания».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User</dc:creator>
  <cp:lastModifiedBy>Lenovo</cp:lastModifiedBy>
  <cp:revision>4</cp:revision>
  <dcterms:created xsi:type="dcterms:W3CDTF">2019-07-09T12:43:12Z</dcterms:created>
  <dcterms:modified xsi:type="dcterms:W3CDTF">2019-07-09T19:25:35Z</dcterms:modified>
</cp:coreProperties>
</file>