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7" r:id="rId2"/>
    <p:sldId id="258" r:id="rId3"/>
    <p:sldId id="264" r:id="rId4"/>
    <p:sldId id="263" r:id="rId5"/>
    <p:sldId id="265" r:id="rId6"/>
    <p:sldId id="262" r:id="rId7"/>
    <p:sldId id="261" r:id="rId8"/>
    <p:sldId id="266" r:id="rId9"/>
    <p:sldId id="267" r:id="rId10"/>
    <p:sldId id="260" r:id="rId11"/>
    <p:sldId id="259" r:id="rId12"/>
    <p:sldId id="272" r:id="rId13"/>
    <p:sldId id="271" r:id="rId14"/>
    <p:sldId id="270" r:id="rId15"/>
    <p:sldId id="269" r:id="rId16"/>
    <p:sldId id="268" r:id="rId17"/>
    <p:sldId id="276" r:id="rId18"/>
    <p:sldId id="277" r:id="rId19"/>
    <p:sldId id="275" r:id="rId20"/>
    <p:sldId id="279" r:id="rId21"/>
    <p:sldId id="273" r:id="rId22"/>
    <p:sldId id="278" r:id="rId23"/>
    <p:sldId id="280" r:id="rId24"/>
    <p:sldId id="283"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DE3A9-6F75-4A3D-A42E-903A3EEF77CE}" type="datetimeFigureOut">
              <a:rPr lang="ru-RU" smtClean="0"/>
              <a:pPr/>
              <a:t>09.07.2019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A52176-9C30-45A7-8030-1E94ECBDFA5B}"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D62F42-BA57-40C2-8C78-77E8815C12A5}" type="datetimeFigureOut">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F15AA-526E-4E35-BD50-07903EC5C56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62F42-BA57-40C2-8C78-77E8815C12A5}" type="datetimeFigureOut">
              <a:rPr lang="ru-RU" smtClean="0"/>
              <a:pPr/>
              <a:t>09.07.2019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F15AA-526E-4E35-BD50-07903EC5C5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u.wikipedia.org/wiki/%D0%A1%D0%B8%D1%81%D1%82%D0%B5%D0%BC%D0%B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ru.wikipedia.org/wiki/%D0%9F%D1%80%D0%B8%D0%BD%D1%86%D0%B8%D0%B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500034" y="1928802"/>
            <a:ext cx="7929618" cy="1571604"/>
          </a:xfrm>
          <a:prstGeom prst="rect">
            <a:avLst/>
          </a:prstGeom>
          <a:solidFill>
            <a:schemeClr val="bg2">
              <a:alpha val="47000"/>
            </a:schemeClr>
          </a:solidFill>
        </p:spPr>
        <p:txBody>
          <a:bodyPr vert="horz" lIns="91440" tIns="45720" rIns="91440" bIns="45720" rtlCol="0" anchor="ctr">
            <a:noAutofit/>
          </a:bodyPr>
          <a:lstStyle/>
          <a:p>
            <a:pPr marL="630238" lvl="0">
              <a:spcBef>
                <a:spcPct val="0"/>
              </a:spcBef>
              <a:defRPr/>
            </a:pPr>
            <a:r>
              <a:rPr kumimoji="0" lang="ru-RU" sz="4000" b="1" i="0" u="none" strike="noStrike" kern="1200" cap="none" spc="0" normalizeH="0" baseline="0" dirty="0" smtClean="0">
                <a:ln>
                  <a:noFill/>
                </a:ln>
                <a:solidFill>
                  <a:schemeClr val="tx1"/>
                </a:solidFill>
                <a:effectLst/>
                <a:uLnTx/>
                <a:uFillTx/>
                <a:latin typeface="Century Gothic" panose="020B0502020202020204" pitchFamily="34" charset="0"/>
                <a:ea typeface="+mj-ea"/>
                <a:cs typeface="+mj-cs"/>
              </a:rPr>
              <a:t>БЛОК №5</a:t>
            </a:r>
            <a:r>
              <a:rPr kumimoji="0" lang="ru-RU" sz="4000" b="1" i="0" u="none" strike="noStrike" kern="1200" cap="none" spc="0" normalizeH="0" dirty="0" smtClean="0">
                <a:ln>
                  <a:noFill/>
                </a:ln>
                <a:solidFill>
                  <a:schemeClr val="tx1"/>
                </a:solidFill>
                <a:effectLst/>
                <a:uLnTx/>
                <a:uFillTx/>
                <a:latin typeface="Century Gothic" panose="020B0502020202020204" pitchFamily="34" charset="0"/>
                <a:ea typeface="+mj-ea"/>
                <a:cs typeface="+mj-cs"/>
              </a:rPr>
              <a:t> Интерактивный </a:t>
            </a:r>
            <a:r>
              <a:rPr kumimoji="0" lang="ru-RU" sz="4000" b="1" i="0" u="none" strike="noStrike" kern="1200" cap="none" spc="0" normalizeH="0" dirty="0" err="1" smtClean="0">
                <a:ln>
                  <a:noFill/>
                </a:ln>
                <a:solidFill>
                  <a:schemeClr val="tx1"/>
                </a:solidFill>
                <a:effectLst/>
                <a:uLnTx/>
                <a:uFillTx/>
                <a:latin typeface="Century Gothic" panose="020B0502020202020204" pitchFamily="34" charset="0"/>
                <a:ea typeface="+mj-ea"/>
                <a:cs typeface="+mj-cs"/>
              </a:rPr>
              <a:t>контент</a:t>
            </a:r>
            <a:r>
              <a:rPr kumimoji="0" lang="ru-RU" sz="4000" b="1" i="0" u="none" strike="noStrike" kern="1200" cap="none" spc="0" normalizeH="0" dirty="0" smtClean="0">
                <a:ln>
                  <a:noFill/>
                </a:ln>
                <a:solidFill>
                  <a:schemeClr val="tx1"/>
                </a:solidFill>
                <a:effectLst/>
                <a:uLnTx/>
                <a:uFillTx/>
                <a:latin typeface="Century Gothic" panose="020B0502020202020204" pitchFamily="34" charset="0"/>
                <a:ea typeface="+mj-ea"/>
                <a:cs typeface="+mj-cs"/>
              </a:rPr>
              <a:t> – стандарт, сертификация, политики</a:t>
            </a:r>
            <a:endParaRPr kumimoji="0" lang="ru-RU" sz="40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2" name="Заголовок 1"/>
          <p:cNvSpPr txBox="1">
            <a:spLocks/>
          </p:cNvSpPr>
          <p:nvPr/>
        </p:nvSpPr>
        <p:spPr>
          <a:xfrm>
            <a:off x="1357322" y="4429132"/>
            <a:ext cx="6500826" cy="928662"/>
          </a:xfrm>
          <a:prstGeom prst="rect">
            <a:avLst/>
          </a:prstGeom>
          <a:solidFill>
            <a:schemeClr val="bg2">
              <a:alpha val="47000"/>
            </a:schemeClr>
          </a:solidFill>
        </p:spPr>
        <p:txBody>
          <a:bodyPr vert="horz" lIns="91440" tIns="45720" rIns="91440" bIns="45720" rtlCol="0" anchor="ctr">
            <a:normAutofit fontScale="75000" lnSpcReduction="20000"/>
          </a:bodyPr>
          <a:lstStyle/>
          <a:p>
            <a:pPr marL="630238" lvl="0">
              <a:spcBef>
                <a:spcPct val="0"/>
              </a:spcBef>
              <a:defRPr/>
            </a:pPr>
            <a:r>
              <a:rPr lang="ru-RU" sz="2400" b="1" i="1" dirty="0">
                <a:latin typeface="Century Gothic" panose="020B0502020202020204" pitchFamily="34" charset="0"/>
                <a:ea typeface="+mj-ea"/>
                <a:cs typeface="+mj-cs"/>
              </a:rPr>
              <a:t>Органическое производство – это не технология производства, а философия производства, мировоззрения и стиль </a:t>
            </a:r>
            <a:r>
              <a:rPr lang="ru-RU" sz="2400" b="1" i="1" dirty="0" smtClean="0">
                <a:latin typeface="Century Gothic" panose="020B0502020202020204" pitchFamily="34" charset="0"/>
                <a:ea typeface="+mj-ea"/>
                <a:cs typeface="+mj-cs"/>
              </a:rPr>
              <a:t>жизни</a:t>
            </a:r>
            <a:endParaRPr kumimoji="0" lang="ru-RU" sz="2400" b="1" i="1"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373" t="22461" r="14897" b="10156"/>
          <a:stretch>
            <a:fillRect/>
          </a:stretch>
        </p:blipFill>
        <p:spPr bwMode="auto">
          <a:xfrm>
            <a:off x="-32" y="1428736"/>
            <a:ext cx="9072626" cy="4929222"/>
          </a:xfrm>
          <a:prstGeom prst="rect">
            <a:avLst/>
          </a:prstGeom>
          <a:noFill/>
          <a:ln w="9525">
            <a:noFill/>
            <a:miter lim="800000"/>
            <a:headEnd/>
            <a:tailEnd/>
          </a:ln>
          <a:effectLst/>
        </p:spPr>
      </p:pic>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3"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В</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чем разница?</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uk-UA" sz="2400" b="1" i="0" u="none" strike="noStrike" kern="1200" cap="none" spc="0" normalizeH="0" baseline="0" noProof="0" dirty="0" err="1" smtClean="0">
                <a:ln>
                  <a:noFill/>
                </a:ln>
                <a:solidFill>
                  <a:schemeClr val="tx1"/>
                </a:solidFill>
                <a:effectLst/>
                <a:uLnTx/>
                <a:uFillTx/>
                <a:latin typeface="Century Gothic" panose="020B0502020202020204" pitchFamily="34" charset="0"/>
                <a:ea typeface="+mj-ea"/>
                <a:cs typeface="+mj-cs"/>
              </a:rPr>
              <a:t>Сертификация</a:t>
            </a:r>
            <a:r>
              <a:rPr kumimoji="0" lang="uk-UA"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 </a:t>
            </a:r>
            <a:r>
              <a:rPr kumimoji="0" lang="uk-UA" sz="2400" b="1" i="0" u="none" strike="noStrike" kern="1200" cap="none" spc="0" normalizeH="0" baseline="0" noProof="0" dirty="0" err="1" smtClean="0">
                <a:ln>
                  <a:noFill/>
                </a:ln>
                <a:solidFill>
                  <a:schemeClr val="tx1"/>
                </a:solidFill>
                <a:effectLst/>
                <a:uLnTx/>
                <a:uFillTx/>
                <a:latin typeface="Century Gothic" panose="020B0502020202020204" pitchFamily="34" charset="0"/>
                <a:ea typeface="+mj-ea"/>
                <a:cs typeface="+mj-cs"/>
              </a:rPr>
              <a:t>зачем</a:t>
            </a:r>
            <a:r>
              <a:rPr kumimoji="0" lang="uk-UA"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 </a:t>
            </a:r>
            <a:r>
              <a:rPr kumimoji="0" lang="uk-UA" sz="2400" b="1" i="0" u="none" strike="noStrike" kern="1200" cap="none" spc="0" normalizeH="0" baseline="0" noProof="0" dirty="0" err="1" smtClean="0">
                <a:ln>
                  <a:noFill/>
                </a:ln>
                <a:solidFill>
                  <a:schemeClr val="tx1"/>
                </a:solidFill>
                <a:effectLst/>
                <a:uLnTx/>
                <a:uFillTx/>
                <a:latin typeface="Century Gothic" panose="020B0502020202020204" pitchFamily="34" charset="0"/>
                <a:ea typeface="+mj-ea"/>
                <a:cs typeface="+mj-cs"/>
              </a:rPr>
              <a:t>она</a:t>
            </a:r>
            <a:r>
              <a:rPr kumimoji="0" lang="uk-UA"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 </a:t>
            </a:r>
            <a:r>
              <a:rPr kumimoji="0" lang="uk-UA" sz="2400" b="1" i="0" u="none" strike="noStrike" kern="1200" cap="none" spc="0" normalizeH="0" baseline="0" noProof="0" dirty="0" err="1" smtClean="0">
                <a:ln>
                  <a:noFill/>
                </a:ln>
                <a:solidFill>
                  <a:schemeClr val="tx1"/>
                </a:solidFill>
                <a:effectLst/>
                <a:uLnTx/>
                <a:uFillTx/>
                <a:latin typeface="Century Gothic" panose="020B0502020202020204" pitchFamily="34" charset="0"/>
                <a:ea typeface="+mj-ea"/>
                <a:cs typeface="+mj-cs"/>
              </a:rPr>
              <a:t>нужна</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Title 1"/>
          <p:cNvSpPr txBox="1">
            <a:spLocks/>
          </p:cNvSpPr>
          <p:nvPr/>
        </p:nvSpPr>
        <p:spPr bwMode="auto">
          <a:xfrm>
            <a:off x="6477000" y="2197100"/>
            <a:ext cx="2667000" cy="1447800"/>
          </a:xfrm>
          <a:prstGeom prst="rect">
            <a:avLst/>
          </a:prstGeom>
          <a:solidFill>
            <a:srgbClr val="F2F2F2"/>
          </a:solidFill>
          <a:ln w="9525">
            <a:solidFill>
              <a:srgbClr val="969696"/>
            </a:solidFill>
            <a:prstDash val="dash"/>
            <a:miter lim="800000"/>
            <a:headEnd/>
            <a:tailEnd/>
          </a:ln>
        </p:spPr>
        <p:txBody>
          <a:bodyPr anchor="ctr"/>
          <a:lstStyle/>
          <a:p>
            <a:pPr algn="ctr">
              <a:defRPr/>
            </a:pPr>
            <a:r>
              <a:rPr lang="uk-UA" sz="2800" dirty="0" err="1" smtClean="0">
                <a:solidFill>
                  <a:srgbClr val="000000"/>
                </a:solidFill>
                <a:effectLst>
                  <a:outerShdw blurRad="38100" dist="38100" dir="2700000" algn="tl">
                    <a:srgbClr val="C0C0C0"/>
                  </a:outerShdw>
                </a:effectLst>
              </a:rPr>
              <a:t>Потребитель</a:t>
            </a:r>
            <a:endParaRPr lang="uk-UA" sz="2800" dirty="0">
              <a:solidFill>
                <a:srgbClr val="000000"/>
              </a:solidFill>
              <a:effectLst>
                <a:outerShdw blurRad="38100" dist="38100" dir="2700000" algn="tl">
                  <a:srgbClr val="C0C0C0"/>
                </a:outerShdw>
              </a:effectLst>
            </a:endParaRPr>
          </a:p>
        </p:txBody>
      </p:sp>
      <p:sp>
        <p:nvSpPr>
          <p:cNvPr id="13" name="Title 1"/>
          <p:cNvSpPr txBox="1">
            <a:spLocks/>
          </p:cNvSpPr>
          <p:nvPr/>
        </p:nvSpPr>
        <p:spPr bwMode="auto">
          <a:xfrm>
            <a:off x="323850" y="4789488"/>
            <a:ext cx="2605088" cy="1447800"/>
          </a:xfrm>
          <a:prstGeom prst="rect">
            <a:avLst/>
          </a:prstGeom>
          <a:solidFill>
            <a:srgbClr val="F2F2F2"/>
          </a:solidFill>
          <a:ln w="9525">
            <a:solidFill>
              <a:srgbClr val="969696"/>
            </a:solidFill>
            <a:prstDash val="dash"/>
            <a:miter lim="800000"/>
            <a:headEnd/>
            <a:tailEnd/>
          </a:ln>
        </p:spPr>
        <p:txBody>
          <a:bodyPr anchor="ctr"/>
          <a:lstStyle/>
          <a:p>
            <a:pPr algn="ctr">
              <a:defRPr/>
            </a:pPr>
            <a:r>
              <a:rPr lang="uk-UA" sz="2800" dirty="0" err="1" smtClean="0">
                <a:solidFill>
                  <a:srgbClr val="000000"/>
                </a:solidFill>
                <a:effectLst>
                  <a:outerShdw blurRad="38100" dist="38100" dir="2700000" algn="tl">
                    <a:srgbClr val="C0C0C0"/>
                  </a:outerShdw>
                </a:effectLst>
              </a:rPr>
              <a:t>Производитель</a:t>
            </a:r>
            <a:endParaRPr lang="uk-UA" sz="2800" dirty="0">
              <a:solidFill>
                <a:srgbClr val="000000"/>
              </a:solidFill>
              <a:effectLst>
                <a:outerShdw blurRad="38100" dist="38100" dir="2700000" algn="tl">
                  <a:srgbClr val="C0C0C0"/>
                </a:outerShdw>
              </a:effectLst>
            </a:endParaRPr>
          </a:p>
        </p:txBody>
      </p:sp>
      <p:sp>
        <p:nvSpPr>
          <p:cNvPr id="14" name="Rectangle 8"/>
          <p:cNvSpPr>
            <a:spLocks noChangeArrowheads="1"/>
          </p:cNvSpPr>
          <p:nvPr/>
        </p:nvSpPr>
        <p:spPr bwMode="auto">
          <a:xfrm>
            <a:off x="0" y="1557338"/>
            <a:ext cx="9144000" cy="431800"/>
          </a:xfrm>
          <a:prstGeom prst="rect">
            <a:avLst/>
          </a:prstGeom>
          <a:solidFill>
            <a:srgbClr val="CC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uk-UA" sz="2200" b="1" dirty="0" smtClean="0">
                <a:solidFill>
                  <a:srgbClr val="003300"/>
                </a:solidFill>
                <a:latin typeface="Arial Narrow" pitchFamily="34" charset="0"/>
              </a:rPr>
              <a:t>СЕРТИФИКАЦИЯ  СОЗДАЕТ И  УСИЛЯЕТ ДОВЕРИЕ МЕЖДУ СТОРОНАМИ</a:t>
            </a:r>
            <a:endParaRPr lang="en-US" altLang="uk-UA" sz="2200" b="1" dirty="0">
              <a:solidFill>
                <a:srgbClr val="003300"/>
              </a:solidFill>
              <a:latin typeface="Arial Narrow"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3213" y="2909888"/>
            <a:ext cx="3673475" cy="275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7538" y="4005263"/>
            <a:ext cx="143986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2" descr="C:\ORGANIC STANDARD\Administration\LOGOS\Different logos\EU_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63938" y="3500438"/>
            <a:ext cx="1428750"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a:latin typeface="Century Gothic" panose="020B0502020202020204" pitchFamily="34" charset="0"/>
                <a:ea typeface="+mj-ea"/>
                <a:cs typeface="+mj-cs"/>
              </a:rPr>
              <a:t>Значение сертификации для ПРОИЗВОДИТЕЛЯ</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357158" y="1762205"/>
            <a:ext cx="8429684" cy="4524315"/>
          </a:xfrm>
          <a:prstGeom prst="rect">
            <a:avLst/>
          </a:prstGeom>
        </p:spPr>
        <p:txBody>
          <a:bodyPr wrap="square">
            <a:spAutoFit/>
          </a:bodyPr>
          <a:lstStyle/>
          <a:p>
            <a:pPr marL="269875" indent="-269875">
              <a:buFont typeface="Wingdings" pitchFamily="2" charset="2"/>
              <a:buChar char="v"/>
            </a:pPr>
            <a:r>
              <a:rPr lang="ru-RU" sz="2400" dirty="0" smtClean="0"/>
              <a:t>Определяет производителей органической продукции как органических в сравнении с другими производителями, что представлены на рынке </a:t>
            </a:r>
          </a:p>
          <a:p>
            <a:pPr marL="269875" indent="-269875"/>
            <a:r>
              <a:rPr lang="ru-RU" sz="2400" dirty="0" smtClean="0"/>
              <a:t> </a:t>
            </a:r>
          </a:p>
          <a:p>
            <a:pPr marL="269875" indent="-269875">
              <a:buFont typeface="Wingdings" pitchFamily="2" charset="2"/>
              <a:buChar char="v"/>
            </a:pPr>
            <a:r>
              <a:rPr lang="ru-RU" sz="2400" dirty="0" smtClean="0"/>
              <a:t> Открывает для производителей доступ на особенный сектор рынка с специальной премиальной ценой </a:t>
            </a:r>
          </a:p>
          <a:p>
            <a:pPr marL="269875" indent="-269875"/>
            <a:r>
              <a:rPr lang="ru-RU" sz="2400" dirty="0" smtClean="0"/>
              <a:t> </a:t>
            </a:r>
          </a:p>
          <a:p>
            <a:pPr marL="269875" indent="-269875">
              <a:buFont typeface="Wingdings" pitchFamily="2" charset="2"/>
              <a:buChar char="v"/>
            </a:pPr>
            <a:r>
              <a:rPr lang="ru-RU" sz="2400" dirty="0" smtClean="0"/>
              <a:t> Способствует введению специальных схем поддержки для  органического сельскохозяйственного производства </a:t>
            </a:r>
          </a:p>
          <a:p>
            <a:pPr marL="269875" indent="-269875"/>
            <a:r>
              <a:rPr lang="ru-RU" sz="2400" dirty="0" smtClean="0"/>
              <a:t> </a:t>
            </a:r>
          </a:p>
          <a:p>
            <a:pPr marL="269875" indent="-269875">
              <a:buFont typeface="Wingdings" pitchFamily="2" charset="2"/>
              <a:buChar char="v"/>
            </a:pPr>
            <a:r>
              <a:rPr lang="ru-RU" sz="2400" dirty="0" smtClean="0"/>
              <a:t>Мотивирует до постоянного улучшения условий производства и самого продукта</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Выбираем</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стандарт</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0" name="Picture 2"/>
          <p:cNvPicPr>
            <a:picLocks noChangeAspect="1" noChangeArrowheads="1"/>
          </p:cNvPicPr>
          <p:nvPr/>
        </p:nvPicPr>
        <p:blipFill>
          <a:blip r:embed="rId3"/>
          <a:srcRect l="14824" t="38086" r="14897" b="10156"/>
          <a:stretch>
            <a:fillRect/>
          </a:stretch>
        </p:blipFill>
        <p:spPr bwMode="auto">
          <a:xfrm>
            <a:off x="-64" y="1857364"/>
            <a:ext cx="9144064" cy="378621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a:latin typeface="Century Gothic" panose="020B0502020202020204" pitchFamily="34" charset="0"/>
                <a:ea typeface="+mj-ea"/>
                <a:cs typeface="+mj-cs"/>
              </a:rPr>
              <a:t>КАК ВЫБРАТЬ ОРГАН СЕРТИФИКАЦИИ</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428596" y="1785926"/>
            <a:ext cx="7858180" cy="2123658"/>
          </a:xfrm>
          <a:prstGeom prst="rect">
            <a:avLst/>
          </a:prstGeom>
        </p:spPr>
        <p:txBody>
          <a:bodyPr wrap="square">
            <a:spAutoFit/>
          </a:bodyPr>
          <a:lstStyle/>
          <a:p>
            <a:r>
              <a:rPr lang="ru-RU" sz="3300" dirty="0" smtClean="0"/>
              <a:t>- обязательно аккредитованным под конкретный стандарт </a:t>
            </a:r>
          </a:p>
          <a:p>
            <a:r>
              <a:rPr lang="ru-RU" sz="3300" dirty="0" smtClean="0"/>
              <a:t>- признаны собственником стандарта для роботы на территории конкретной страны</a:t>
            </a:r>
            <a:endParaRPr lang="ru-RU" sz="3300" dirty="0"/>
          </a:p>
        </p:txBody>
      </p:sp>
      <p:pic>
        <p:nvPicPr>
          <p:cNvPr id="3074" name="Picture 2"/>
          <p:cNvPicPr>
            <a:picLocks noChangeAspect="1" noChangeArrowheads="1"/>
          </p:cNvPicPr>
          <p:nvPr/>
        </p:nvPicPr>
        <p:blipFill>
          <a:blip r:embed="rId3"/>
          <a:srcRect l="14824" t="51758" r="14897" b="14062"/>
          <a:stretch>
            <a:fillRect/>
          </a:stretch>
        </p:blipFill>
        <p:spPr bwMode="auto">
          <a:xfrm>
            <a:off x="0" y="3857628"/>
            <a:ext cx="9144064" cy="250033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smtClean="0">
                <a:latin typeface="Century Gothic" panose="020B0502020202020204" pitchFamily="34" charset="0"/>
                <a:ea typeface="+mj-ea"/>
                <a:cs typeface="+mj-cs"/>
              </a:rPr>
              <a:t>Органы сертификации</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descr="image (3).png"/>
          <p:cNvPicPr>
            <a:picLocks noChangeAspect="1"/>
          </p:cNvPicPr>
          <p:nvPr/>
        </p:nvPicPr>
        <p:blipFill>
          <a:blip r:embed="rId3"/>
          <a:srcRect t="18182"/>
          <a:stretch>
            <a:fillRect/>
          </a:stretch>
        </p:blipFill>
        <p:spPr>
          <a:xfrm>
            <a:off x="71406" y="1984425"/>
            <a:ext cx="8882093" cy="40877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9766" t="20508" r="17642" b="17969"/>
          <a:stretch>
            <a:fillRect/>
          </a:stretch>
        </p:blipFill>
        <p:spPr bwMode="auto">
          <a:xfrm>
            <a:off x="357158" y="1643050"/>
            <a:ext cx="8143932" cy="4500594"/>
          </a:xfrm>
          <a:prstGeom prst="rect">
            <a:avLst/>
          </a:prstGeom>
          <a:noFill/>
          <a:ln w="9525">
            <a:noFill/>
            <a:miter lim="800000"/>
            <a:headEnd/>
            <a:tailEnd/>
          </a:ln>
          <a:effectLst/>
        </p:spPr>
      </p:pic>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3"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Процедура</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a:latin typeface="Century Gothic" panose="020B0502020202020204" pitchFamily="34" charset="0"/>
                <a:ea typeface="+mj-ea"/>
                <a:cs typeface="+mj-cs"/>
              </a:rPr>
              <a:t>Составляющие успешного прохождения сертификации</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357158" y="1791290"/>
            <a:ext cx="8501122" cy="3416320"/>
          </a:xfrm>
          <a:prstGeom prst="rect">
            <a:avLst/>
          </a:prstGeom>
        </p:spPr>
        <p:txBody>
          <a:bodyPr wrap="square">
            <a:spAutoFit/>
          </a:bodyPr>
          <a:lstStyle/>
          <a:p>
            <a:pPr marL="360363" indent="-360363"/>
            <a:r>
              <a:rPr lang="ru-RU" sz="2400" dirty="0" smtClean="0"/>
              <a:t>1.Понимание Оператором та ответственным персоналом требований стандартов органического производства по которым сертифицируется предприятие </a:t>
            </a:r>
          </a:p>
          <a:p>
            <a:pPr marL="360363" indent="-360363"/>
            <a:r>
              <a:rPr lang="ru-RU" sz="2400" dirty="0" smtClean="0"/>
              <a:t>2. Внедренная система производства, что соответствует требованиям стандартов </a:t>
            </a:r>
          </a:p>
          <a:p>
            <a:pPr marL="360363" indent="-360363"/>
            <a:r>
              <a:rPr lang="ru-RU" sz="2400" dirty="0" smtClean="0"/>
              <a:t>3. Выполнение требований </a:t>
            </a:r>
          </a:p>
          <a:p>
            <a:pPr marL="360363" indent="-360363"/>
            <a:r>
              <a:rPr lang="ru-RU" sz="2400" dirty="0"/>
              <a:t> </a:t>
            </a:r>
            <a:r>
              <a:rPr lang="ru-RU" sz="2400" dirty="0" smtClean="0"/>
              <a:t>    сертификационного органа </a:t>
            </a:r>
          </a:p>
          <a:p>
            <a:pPr marL="360363" indent="-360363"/>
            <a:r>
              <a:rPr lang="ru-RU" sz="2400" dirty="0"/>
              <a:t> </a:t>
            </a:r>
            <a:r>
              <a:rPr lang="ru-RU" sz="2400" dirty="0" smtClean="0"/>
              <a:t>    и всех его условия и замечания </a:t>
            </a:r>
          </a:p>
          <a:p>
            <a:pPr marL="360363" indent="-360363"/>
            <a:endParaRPr lang="ru-RU" sz="2400" dirty="0"/>
          </a:p>
        </p:txBody>
      </p:sp>
      <p:pic>
        <p:nvPicPr>
          <p:cNvPr id="8196" name="Picture 4" descr="ÐÐ¾Ð²âÑÐ·Ð°Ð½Ðµ Ð·Ð¾Ð±ÑÐ°Ð¶ÐµÐ½Ð½Ñ"/>
          <p:cNvPicPr>
            <a:picLocks noChangeAspect="1" noChangeArrowheads="1"/>
          </p:cNvPicPr>
          <p:nvPr/>
        </p:nvPicPr>
        <p:blipFill>
          <a:blip r:embed="rId3"/>
          <a:srcRect/>
          <a:stretch>
            <a:fillRect/>
          </a:stretch>
        </p:blipFill>
        <p:spPr bwMode="auto">
          <a:xfrm>
            <a:off x="5357850" y="3538372"/>
            <a:ext cx="3286116" cy="29052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Как</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выглядит сертификат?</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79" t="928"/>
          <a:stretch/>
        </p:blipFill>
        <p:spPr bwMode="auto">
          <a:xfrm>
            <a:off x="1904854" y="1000108"/>
            <a:ext cx="4167344" cy="5369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Политики:</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357158" y="1004059"/>
            <a:ext cx="6357982" cy="3139321"/>
          </a:xfrm>
          <a:prstGeom prst="rect">
            <a:avLst/>
          </a:prstGeom>
        </p:spPr>
        <p:txBody>
          <a:bodyPr wrap="square">
            <a:spAutoFit/>
          </a:bodyPr>
          <a:lstStyle/>
          <a:p>
            <a:r>
              <a:rPr lang="ru-RU" sz="2200" dirty="0"/>
              <a:t>это </a:t>
            </a:r>
            <a:r>
              <a:rPr lang="ru-RU" sz="2200" dirty="0">
                <a:hlinkClick r:id="rId3" tooltip="Система"/>
              </a:rPr>
              <a:t>система</a:t>
            </a:r>
            <a:r>
              <a:rPr lang="ru-RU" sz="2200" dirty="0"/>
              <a:t> </a:t>
            </a:r>
            <a:r>
              <a:rPr lang="ru-RU" sz="2200" dirty="0">
                <a:hlinkClick r:id="rId4" tooltip="Принцип"/>
              </a:rPr>
              <a:t>принципов</a:t>
            </a:r>
            <a:r>
              <a:rPr lang="ru-RU" sz="2200" dirty="0"/>
              <a:t> для принятия решений и достижения оптимальных результатов. Политика направляет действие на достижение генеральных целей при выполнении конкретных задач. Путём распределения направлений, которым нужно следовать, она объясняет основные механизмы, каким образом должны быть достигнуты цели. Политика оставляет свободу манёвра в последовательных действиях.</a:t>
            </a:r>
          </a:p>
        </p:txBody>
      </p:sp>
      <p:sp>
        <p:nvSpPr>
          <p:cNvPr id="13" name="Прямоугольник 12"/>
          <p:cNvSpPr/>
          <p:nvPr/>
        </p:nvSpPr>
        <p:spPr>
          <a:xfrm>
            <a:off x="3500430" y="4429132"/>
            <a:ext cx="5643570" cy="2031325"/>
          </a:xfrm>
          <a:prstGeom prst="rect">
            <a:avLst/>
          </a:prstGeom>
        </p:spPr>
        <p:txBody>
          <a:bodyPr wrap="square">
            <a:spAutoFit/>
          </a:bodyPr>
          <a:lstStyle/>
          <a:p>
            <a:r>
              <a:rPr lang="ru-RU" dirty="0" smtClean="0"/>
              <a:t>Например политики для растениеводства:</a:t>
            </a:r>
          </a:p>
          <a:p>
            <a:r>
              <a:rPr lang="ru-RU" dirty="0" smtClean="0"/>
              <a:t>- поддержки и контроля плодородия почв;</a:t>
            </a:r>
          </a:p>
          <a:p>
            <a:r>
              <a:rPr lang="ru-RU" dirty="0" smtClean="0"/>
              <a:t>- контроль вредителей, болезней и сорняков;</a:t>
            </a:r>
          </a:p>
          <a:p>
            <a:pPr>
              <a:buFontTx/>
              <a:buChar char="-"/>
            </a:pPr>
            <a:r>
              <a:rPr lang="ru-RU" dirty="0" smtClean="0"/>
              <a:t>обеспечение семенами и посадочным материалом;</a:t>
            </a:r>
          </a:p>
          <a:p>
            <a:pPr>
              <a:buFontTx/>
              <a:buChar char="-"/>
            </a:pPr>
            <a:r>
              <a:rPr lang="ru-RU" dirty="0"/>
              <a:t> </a:t>
            </a:r>
            <a:r>
              <a:rPr lang="ru-RU" dirty="0" smtClean="0"/>
              <a:t>критических этапов производства;</a:t>
            </a:r>
          </a:p>
          <a:p>
            <a:pPr>
              <a:buFontTx/>
              <a:buChar char="-"/>
            </a:pPr>
            <a:r>
              <a:rPr lang="ru-RU" dirty="0"/>
              <a:t> </a:t>
            </a:r>
            <a:r>
              <a:rPr lang="ru-RU" dirty="0" smtClean="0"/>
              <a:t>работы из жалобами;</a:t>
            </a:r>
          </a:p>
          <a:p>
            <a:pPr>
              <a:buFontTx/>
              <a:buChar char="-"/>
            </a:pPr>
            <a:endParaRPr lang="ru-RU" dirty="0"/>
          </a:p>
        </p:txBody>
      </p:sp>
      <p:pic>
        <p:nvPicPr>
          <p:cNvPr id="9218" name="Picture 2" descr="Ð ÐµÐ·ÑÐ»ÑÑÐ°Ñ Ð¿Ð¾ÑÑÐºÑ Ð·Ð¾Ð±ÑÐ°Ð¶ÐµÐ½Ñ Ð·Ð° Ð·Ð°Ð¿Ð¸ÑÐ¾Ð¼ &quot;Ð¿Ð¾Ð»Ð¸ÑÐ¸ÐºÐ¸ Ð¸ Ð¿ÑÐ¾ÑÐµÐ´ÑÑÑ&quot;"/>
          <p:cNvPicPr>
            <a:picLocks noChangeAspect="1" noChangeArrowheads="1"/>
          </p:cNvPicPr>
          <p:nvPr/>
        </p:nvPicPr>
        <p:blipFill>
          <a:blip r:embed="rId5"/>
          <a:srcRect/>
          <a:stretch>
            <a:fillRect/>
          </a:stretch>
        </p:blipFill>
        <p:spPr bwMode="auto">
          <a:xfrm>
            <a:off x="428597" y="4071942"/>
            <a:ext cx="2714644" cy="23935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ÐÐ¾Ð²âÑÐ·Ð°Ð½Ðµ Ð·Ð¾Ð±ÑÐ°Ð¶ÐµÐ½Ð½Ñ"/>
          <p:cNvPicPr>
            <a:picLocks noChangeAspect="1" noChangeArrowheads="1"/>
          </p:cNvPicPr>
          <p:nvPr/>
        </p:nvPicPr>
        <p:blipFill>
          <a:blip r:embed="rId2"/>
          <a:srcRect/>
          <a:stretch>
            <a:fillRect/>
          </a:stretch>
        </p:blipFill>
        <p:spPr bwMode="auto">
          <a:xfrm flipH="1">
            <a:off x="5334000" y="3714752"/>
            <a:ext cx="3810000" cy="2857500"/>
          </a:xfrm>
          <a:prstGeom prst="rect">
            <a:avLst/>
          </a:prstGeom>
          <a:noFill/>
        </p:spPr>
      </p:pic>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3"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a:latin typeface="Century Gothic" panose="020B0502020202020204" pitchFamily="34" charset="0"/>
                <a:ea typeface="+mj-ea"/>
                <a:cs typeface="+mj-cs"/>
              </a:rPr>
              <a:t>КАЖДЫЙ ИМЕЕТ ВЫБОР</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357158" y="1606341"/>
            <a:ext cx="7786742" cy="3108543"/>
          </a:xfrm>
          <a:prstGeom prst="rect">
            <a:avLst/>
          </a:prstGeom>
        </p:spPr>
        <p:txBody>
          <a:bodyPr wrap="square">
            <a:spAutoFit/>
          </a:bodyPr>
          <a:lstStyle/>
          <a:p>
            <a:pPr marL="449263" indent="-449263">
              <a:buFont typeface="Arial" pitchFamily="34" charset="0"/>
              <a:buChar char="•"/>
            </a:pPr>
            <a:r>
              <a:rPr lang="ru-RU" sz="2800" dirty="0" smtClean="0"/>
              <a:t>Органическое производство – это добровольно </a:t>
            </a:r>
          </a:p>
          <a:p>
            <a:pPr marL="630238" indent="-630238"/>
            <a:r>
              <a:rPr lang="ru-RU" sz="2800" dirty="0" smtClean="0"/>
              <a:t>• Органическое производство – это осознанный выбор </a:t>
            </a:r>
          </a:p>
          <a:p>
            <a:pPr marL="630238" indent="-630238"/>
            <a:r>
              <a:rPr lang="ru-RU" sz="2800" dirty="0" smtClean="0"/>
              <a:t>• Органическое производство – это не технология производства, а философия производства, мировоззрения и стиль жизни </a:t>
            </a:r>
            <a:endParaRPr lang="ru-RU"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Для</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кого политики?</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0" y="3214686"/>
            <a:ext cx="3743325" cy="214314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ru-RU" sz="3200" dirty="0" smtClean="0"/>
              <a:t>Для директора</a:t>
            </a:r>
          </a:p>
          <a:p>
            <a:endParaRPr lang="ru-RU" sz="3200" dirty="0" smtClean="0"/>
          </a:p>
          <a:p>
            <a:r>
              <a:rPr lang="ru-RU" sz="3200" dirty="0" smtClean="0"/>
              <a:t>Для  персонала</a:t>
            </a:r>
            <a:endParaRPr lang="ru-RU" sz="3200" dirty="0"/>
          </a:p>
        </p:txBody>
      </p:sp>
      <p:pic>
        <p:nvPicPr>
          <p:cNvPr id="5122" name="Picture 2" descr="ÐÐ¾Ð²âÑÐ·Ð°Ð½Ðµ Ð·Ð¾Ð±ÑÐ°Ð¶ÐµÐ½Ð½Ñ"/>
          <p:cNvPicPr>
            <a:picLocks noChangeAspect="1" noChangeArrowheads="1"/>
          </p:cNvPicPr>
          <p:nvPr/>
        </p:nvPicPr>
        <p:blipFill>
          <a:blip r:embed="rId3"/>
          <a:srcRect/>
          <a:stretch>
            <a:fillRect/>
          </a:stretch>
        </p:blipFill>
        <p:spPr bwMode="auto">
          <a:xfrm>
            <a:off x="3714744" y="2464277"/>
            <a:ext cx="5238740" cy="346505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Маркировка</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органической продукции </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2"/>
          <p:cNvPicPr>
            <a:picLocks noChangeAspect="1" noChangeArrowheads="1"/>
          </p:cNvPicPr>
          <p:nvPr/>
        </p:nvPicPr>
        <p:blipFill>
          <a:blip r:embed="rId3" cstate="print"/>
          <a:srcRect l="15647" t="26100" r="41238" b="10000"/>
          <a:stretch>
            <a:fillRect/>
          </a:stretch>
        </p:blipFill>
        <p:spPr bwMode="auto">
          <a:xfrm>
            <a:off x="2195736" y="1700808"/>
            <a:ext cx="4104456" cy="38019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Выноска 2 12"/>
          <p:cNvSpPr/>
          <p:nvPr/>
        </p:nvSpPr>
        <p:spPr>
          <a:xfrm>
            <a:off x="6660232" y="2204864"/>
            <a:ext cx="2016224" cy="360040"/>
          </a:xfrm>
          <a:prstGeom prst="borderCallout2">
            <a:avLst>
              <a:gd name="adj1" fmla="val 18750"/>
              <a:gd name="adj2" fmla="val -8333"/>
              <a:gd name="adj3" fmla="val 18750"/>
              <a:gd name="adj4" fmla="val -16667"/>
              <a:gd name="adj5" fmla="val 9311"/>
              <a:gd name="adj6" fmla="val -33129"/>
            </a:avLst>
          </a:prstGeom>
        </p:spPr>
        <p:style>
          <a:lnRef idx="2">
            <a:schemeClr val="accent3"/>
          </a:lnRef>
          <a:fillRef idx="1">
            <a:schemeClr val="lt1"/>
          </a:fillRef>
          <a:effectRef idx="0">
            <a:schemeClr val="accent3"/>
          </a:effectRef>
          <a:fontRef idx="minor">
            <a:schemeClr val="dk1"/>
          </a:fontRef>
        </p:style>
        <p:txBody>
          <a:bodyPr rtlCol="0" anchor="ctr"/>
          <a:lstStyle/>
          <a:p>
            <a:r>
              <a:rPr lang="uk-UA" sz="1400" b="1" dirty="0" smtClean="0"/>
              <a:t>Логотип </a:t>
            </a:r>
            <a:r>
              <a:rPr lang="uk-UA" sz="1400" b="1" dirty="0" err="1"/>
              <a:t>Е</a:t>
            </a:r>
            <a:r>
              <a:rPr lang="uk-UA" sz="1400" b="1" dirty="0" err="1" smtClean="0"/>
              <a:t>С</a:t>
            </a:r>
            <a:endParaRPr lang="ru-RU" sz="1400" b="1" dirty="0"/>
          </a:p>
        </p:txBody>
      </p:sp>
      <p:sp>
        <p:nvSpPr>
          <p:cNvPr id="14" name="Выноска 2 13"/>
          <p:cNvSpPr/>
          <p:nvPr/>
        </p:nvSpPr>
        <p:spPr>
          <a:xfrm>
            <a:off x="6588224" y="2780928"/>
            <a:ext cx="2483768" cy="936104"/>
          </a:xfrm>
          <a:prstGeom prst="borderCallout2">
            <a:avLst>
              <a:gd name="adj1" fmla="val 18750"/>
              <a:gd name="adj2" fmla="val -8333"/>
              <a:gd name="adj3" fmla="val 18750"/>
              <a:gd name="adj4" fmla="val -16667"/>
              <a:gd name="adj5" fmla="val -8586"/>
              <a:gd name="adj6" fmla="val -34229"/>
            </a:avLst>
          </a:prstGeom>
        </p:spPr>
        <p:style>
          <a:lnRef idx="2">
            <a:schemeClr val="accent3"/>
          </a:lnRef>
          <a:fillRef idx="1">
            <a:schemeClr val="lt1"/>
          </a:fillRef>
          <a:effectRef idx="0">
            <a:schemeClr val="accent3"/>
          </a:effectRef>
          <a:fontRef idx="minor">
            <a:schemeClr val="dk1"/>
          </a:fontRef>
        </p:style>
        <p:txBody>
          <a:bodyPr rtlCol="0" anchor="ctr"/>
          <a:lstStyle/>
          <a:p>
            <a:r>
              <a:rPr lang="uk-UA" sz="1400" b="1" dirty="0" smtClean="0"/>
              <a:t>Код </a:t>
            </a:r>
            <a:r>
              <a:rPr lang="uk-UA" sz="1400" b="1" dirty="0" err="1" smtClean="0"/>
              <a:t>сертификационного</a:t>
            </a:r>
            <a:r>
              <a:rPr lang="uk-UA" sz="1400" b="1" dirty="0" smtClean="0"/>
              <a:t> органа</a:t>
            </a:r>
          </a:p>
          <a:p>
            <a:r>
              <a:rPr lang="uk-UA" sz="1400" b="1" dirty="0" err="1" smtClean="0"/>
              <a:t>Место</a:t>
            </a:r>
            <a:r>
              <a:rPr lang="uk-UA" sz="1400" b="1" dirty="0" smtClean="0"/>
              <a:t> </a:t>
            </a:r>
            <a:r>
              <a:rPr lang="uk-UA" sz="1400" b="1" dirty="0" err="1" smtClean="0"/>
              <a:t>производста</a:t>
            </a:r>
            <a:r>
              <a:rPr lang="uk-UA" sz="1400" b="1" dirty="0" smtClean="0"/>
              <a:t> </a:t>
            </a:r>
            <a:r>
              <a:rPr lang="uk-UA" sz="1400" b="1" dirty="0" err="1" smtClean="0"/>
              <a:t>сырья</a:t>
            </a:r>
            <a:endParaRPr lang="ru-RU" sz="1400" b="1" dirty="0"/>
          </a:p>
        </p:txBody>
      </p:sp>
      <p:sp>
        <p:nvSpPr>
          <p:cNvPr id="15" name="TextBox 14"/>
          <p:cNvSpPr txBox="1"/>
          <p:nvPr/>
        </p:nvSpPr>
        <p:spPr>
          <a:xfrm>
            <a:off x="0" y="4786322"/>
            <a:ext cx="2013052" cy="338554"/>
          </a:xfrm>
          <a:prstGeom prst="rect">
            <a:avLst/>
          </a:prstGeom>
          <a:noFill/>
        </p:spPr>
        <p:txBody>
          <a:bodyPr wrap="none" rtlCol="0">
            <a:spAutoFit/>
          </a:bodyPr>
          <a:lstStyle/>
          <a:p>
            <a:r>
              <a:rPr lang="uk-UA" sz="1600" b="1" dirty="0" err="1" smtClean="0"/>
              <a:t>Качество</a:t>
            </a:r>
            <a:r>
              <a:rPr lang="uk-UA" sz="1600" b="1" dirty="0" smtClean="0"/>
              <a:t> </a:t>
            </a:r>
            <a:r>
              <a:rPr lang="uk-UA" sz="1600" b="1" dirty="0" err="1" smtClean="0"/>
              <a:t>продукции</a:t>
            </a:r>
            <a:endParaRPr lang="ru-RU" sz="1600" b="1" dirty="0"/>
          </a:p>
        </p:txBody>
      </p:sp>
      <p:sp>
        <p:nvSpPr>
          <p:cNvPr id="17" name="Выноска 2 16"/>
          <p:cNvSpPr/>
          <p:nvPr/>
        </p:nvSpPr>
        <p:spPr>
          <a:xfrm>
            <a:off x="6300192" y="5229200"/>
            <a:ext cx="2592288" cy="576064"/>
          </a:xfrm>
          <a:prstGeom prst="borderCallout2">
            <a:avLst>
              <a:gd name="adj1" fmla="val 18750"/>
              <a:gd name="adj2" fmla="val -8333"/>
              <a:gd name="adj3" fmla="val 18750"/>
              <a:gd name="adj4" fmla="val -16667"/>
              <a:gd name="adj5" fmla="val -21962"/>
              <a:gd name="adj6" fmla="val -61408"/>
            </a:avLst>
          </a:prstGeom>
        </p:spPr>
        <p:style>
          <a:lnRef idx="2">
            <a:schemeClr val="accent3"/>
          </a:lnRef>
          <a:fillRef idx="1">
            <a:schemeClr val="lt1"/>
          </a:fillRef>
          <a:effectRef idx="0">
            <a:schemeClr val="accent3"/>
          </a:effectRef>
          <a:fontRef idx="minor">
            <a:schemeClr val="dk1"/>
          </a:fontRef>
        </p:style>
        <p:txBody>
          <a:bodyPr rtlCol="0" anchor="ctr"/>
          <a:lstStyle/>
          <a:p>
            <a:r>
              <a:rPr lang="uk-UA" sz="1400" b="1" dirty="0" smtClean="0"/>
              <a:t>Логотип </a:t>
            </a:r>
            <a:r>
              <a:rPr lang="uk-UA" sz="1400" b="1" dirty="0" err="1" smtClean="0"/>
              <a:t>сертификационного</a:t>
            </a:r>
            <a:r>
              <a:rPr lang="uk-UA" sz="1400" b="1" dirty="0" smtClean="0"/>
              <a:t> органа</a:t>
            </a:r>
            <a:endParaRPr lang="ru-RU" sz="1400" b="1" dirty="0"/>
          </a:p>
        </p:txBody>
      </p:sp>
      <p:sp>
        <p:nvSpPr>
          <p:cNvPr id="18" name="Выноска 2 17"/>
          <p:cNvSpPr/>
          <p:nvPr/>
        </p:nvSpPr>
        <p:spPr>
          <a:xfrm rot="10800000">
            <a:off x="971600" y="4437112"/>
            <a:ext cx="1584176" cy="432048"/>
          </a:xfrm>
          <a:prstGeom prst="borderCallout2">
            <a:avLst>
              <a:gd name="adj1" fmla="val 18750"/>
              <a:gd name="adj2" fmla="val -8333"/>
              <a:gd name="adj3" fmla="val 18750"/>
              <a:gd name="adj4" fmla="val -16667"/>
              <a:gd name="adj5" fmla="val 242013"/>
              <a:gd name="adj6" fmla="val -85435"/>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214282" y="2285992"/>
            <a:ext cx="4357718" cy="3539430"/>
          </a:xfrm>
          <a:prstGeom prst="rect">
            <a:avLst/>
          </a:prstGeom>
        </p:spPr>
        <p:txBody>
          <a:bodyPr wrap="square">
            <a:spAutoFit/>
          </a:bodyPr>
          <a:lstStyle/>
          <a:p>
            <a:pPr algn="ctr"/>
            <a:r>
              <a:rPr lang="ru-RU" sz="2800" b="1" dirty="0" smtClean="0"/>
              <a:t>Органическое производство, как и любую новую идею:</a:t>
            </a:r>
          </a:p>
          <a:p>
            <a:pPr algn="ctr"/>
            <a:r>
              <a:rPr lang="ru-RU" sz="2800" b="1" dirty="0" smtClean="0"/>
              <a:t> </a:t>
            </a:r>
          </a:p>
          <a:p>
            <a:pPr algn="ctr"/>
            <a:r>
              <a:rPr lang="ru-RU" sz="2800" b="1" dirty="0" smtClean="0"/>
              <a:t>Сначала высмеивают, затем с ней борются, и в конце концов принимают как есть</a:t>
            </a:r>
            <a:endParaRPr lang="ru-RU" sz="2800" b="1" dirty="0"/>
          </a:p>
        </p:txBody>
      </p:sp>
      <p:pic>
        <p:nvPicPr>
          <p:cNvPr id="6146" name="Picture 2" descr="Ð ÐµÐ·ÑÐ»ÑÑÐ°Ñ Ð¿Ð¾ÑÑÐºÑ Ð·Ð¾Ð±ÑÐ°Ð¶ÐµÐ½Ñ Ð·Ð° Ð·Ð°Ð¿Ð¸ÑÐ¾Ð¼ &quot;Ð¸Ð´ÐµÑ&quot;"/>
          <p:cNvPicPr>
            <a:picLocks noChangeAspect="1" noChangeArrowheads="1"/>
          </p:cNvPicPr>
          <p:nvPr/>
        </p:nvPicPr>
        <p:blipFill>
          <a:blip r:embed="rId3"/>
          <a:srcRect/>
          <a:stretch>
            <a:fillRect/>
          </a:stretch>
        </p:blipFill>
        <p:spPr bwMode="auto">
          <a:xfrm>
            <a:off x="4286248" y="1928802"/>
            <a:ext cx="4905375" cy="43910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2">
            <a:extLst>
              <a:ext uri="{FF2B5EF4-FFF2-40B4-BE49-F238E27FC236}">
                <a16:creationId xmlns="" xmlns:a16="http://schemas.microsoft.com/office/drawing/2014/main" id="{93709A93-4FBF-496D-9228-3D3DBCF50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1999" y="857250"/>
            <a:ext cx="4571930"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1" name="Rectangle 56">
            <a:extLst>
              <a:ext uri="{FF2B5EF4-FFF2-40B4-BE49-F238E27FC236}">
                <a16:creationId xmlns="" xmlns:a16="http://schemas.microsoft.com/office/drawing/2014/main" id="{C3FD65E3-4E8F-40F8-B00F-C3CA65D8A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534" y="346329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58">
            <a:extLst>
              <a:ext uri="{FF2B5EF4-FFF2-40B4-BE49-F238E27FC236}">
                <a16:creationId xmlns="" xmlns:a16="http://schemas.microsoft.com/office/drawing/2014/main" id="{5DFA2231-FFDF-4250-983C-D460855A3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462" y="346329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Rectangle 3"/>
          <p:cNvSpPr>
            <a:spLocks noChangeArrowheads="1"/>
          </p:cNvSpPr>
          <p:nvPr/>
        </p:nvSpPr>
        <p:spPr bwMode="auto">
          <a:xfrm>
            <a:off x="-207949" y="461742"/>
            <a:ext cx="184731" cy="36933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4"/>
          <p:cNvSpPr>
            <a:spLocks noChangeArrowheads="1"/>
          </p:cNvSpPr>
          <p:nvPr/>
        </p:nvSpPr>
        <p:spPr bwMode="auto">
          <a:xfrm>
            <a:off x="-207949" y="461742"/>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33" name="Заголовок 1">
            <a:extLst>
              <a:ext uri="{FF2B5EF4-FFF2-40B4-BE49-F238E27FC236}">
                <a16:creationId xmlns="" xmlns:a16="http://schemas.microsoft.com/office/drawing/2014/main" id="{4D879CC1-A89C-4A47-9FF3-507D4F8B78B7}"/>
              </a:ext>
            </a:extLst>
          </p:cNvPr>
          <p:cNvSpPr txBox="1">
            <a:spLocks/>
          </p:cNvSpPr>
          <p:nvPr/>
        </p:nvSpPr>
        <p:spPr>
          <a:xfrm>
            <a:off x="5834769" y="845714"/>
            <a:ext cx="2970503" cy="2930892"/>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700" smtClean="0"/>
              <a:t/>
            </a:r>
            <a:br>
              <a:rPr lang="uk-UA" sz="2700" smtClean="0"/>
            </a:br>
            <a:r>
              <a:rPr lang="uk-UA" sz="2700" smtClean="0"/>
              <a:t/>
            </a:r>
            <a:br>
              <a:rPr lang="uk-UA" sz="2700" smtClean="0"/>
            </a:br>
            <a:r>
              <a:rPr lang="uk-UA" sz="2700" smtClean="0"/>
              <a:t/>
            </a:r>
            <a:br>
              <a:rPr lang="uk-UA" sz="2700" smtClean="0"/>
            </a:br>
            <a:r>
              <a:rPr lang="uk-UA" sz="2700" smtClean="0"/>
              <a:t/>
            </a:r>
            <a:br>
              <a:rPr lang="uk-UA" sz="2700" smtClean="0"/>
            </a:br>
            <a:r>
              <a:rPr lang="uk-UA" sz="2700" smtClean="0"/>
              <a:t/>
            </a:r>
            <a:br>
              <a:rPr lang="uk-UA" sz="2700" smtClean="0"/>
            </a:br>
            <a:endParaRPr lang="en-US" sz="2700" dirty="0"/>
          </a:p>
        </p:txBody>
      </p:sp>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sp>
        <p:nvSpPr>
          <p:cNvPr id="11" name="Заголовок 1"/>
          <p:cNvSpPr txBox="1">
            <a:spLocks/>
          </p:cNvSpPr>
          <p:nvPr/>
        </p:nvSpPr>
        <p:spPr>
          <a:xfrm>
            <a:off x="269824" y="2143592"/>
            <a:ext cx="8319540" cy="2893100"/>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33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ПРАКТИЧЕСКОЕ УПРАЖНЕНИЕ №5</a:t>
            </a:r>
          </a:p>
          <a:p>
            <a:pPr marL="630238" lvl="0">
              <a:spcBef>
                <a:spcPct val="0"/>
              </a:spcBef>
              <a:defRPr/>
            </a:pPr>
            <a:r>
              <a:rPr kumimoji="0" lang="ru-RU" sz="33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Составление</a:t>
            </a:r>
            <a:r>
              <a:rPr kumimoji="0" lang="ru-RU" sz="33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пошаговой инструкции сертификации в соответствии органическим стандартам</a:t>
            </a:r>
            <a:endParaRPr kumimoji="0" lang="ru-RU" sz="33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5" name="Заголовок 1">
            <a:extLst>
              <a:ext uri="{FF2B5EF4-FFF2-40B4-BE49-F238E27FC236}">
                <a16:creationId xmlns="" xmlns:a16="http://schemas.microsoft.com/office/drawing/2014/main" id="{4D879CC1-A89C-4A47-9FF3-507D4F8B78B7}"/>
              </a:ext>
            </a:extLst>
          </p:cNvPr>
          <p:cNvSpPr>
            <a:spLocks noGrp="1"/>
          </p:cNvSpPr>
          <p:nvPr>
            <p:ph type="title"/>
          </p:nvPr>
        </p:nvSpPr>
        <p:spPr>
          <a:xfrm>
            <a:off x="5888086" y="466554"/>
            <a:ext cx="2970503" cy="2930892"/>
          </a:xfrm>
        </p:spPr>
        <p:txBody>
          <a:bodyPr vert="horz" lIns="68580" tIns="34290" rIns="68580" bIns="34290" rtlCol="0" anchor="b">
            <a:normAutofit/>
          </a:bodyPr>
          <a:lstStyle/>
          <a:p>
            <a:r>
              <a:rPr lang="uk-UA" sz="2700" dirty="0"/>
              <a:t/>
            </a:r>
            <a:br>
              <a:rPr lang="uk-UA" sz="2700" dirty="0"/>
            </a:br>
            <a:r>
              <a:rPr lang="uk-UA" sz="2700" dirty="0"/>
              <a:t/>
            </a:r>
            <a:br>
              <a:rPr lang="uk-UA" sz="2700" dirty="0"/>
            </a:br>
            <a:r>
              <a:rPr lang="uk-UA" sz="2700" dirty="0"/>
              <a:t/>
            </a:r>
            <a:br>
              <a:rPr lang="uk-UA" sz="2700" dirty="0"/>
            </a:br>
            <a:r>
              <a:rPr lang="uk-UA" sz="2700" dirty="0"/>
              <a:t/>
            </a:r>
            <a:br>
              <a:rPr lang="uk-UA" sz="2700" dirty="0"/>
            </a:br>
            <a:r>
              <a:rPr lang="uk-UA" sz="2700" dirty="0"/>
              <a:t/>
            </a:r>
            <a:br>
              <a:rPr lang="uk-UA" sz="2700" dirty="0"/>
            </a:br>
            <a:endParaRPr lang="en-US" sz="2700" dirty="0"/>
          </a:p>
        </p:txBody>
      </p:sp>
      <p:sp>
        <p:nvSpPr>
          <p:cNvPr id="37" name="Rectangle 4"/>
          <p:cNvSpPr>
            <a:spLocks noChangeArrowheads="1"/>
          </p:cNvSpPr>
          <p:nvPr/>
        </p:nvSpPr>
        <p:spPr bwMode="auto">
          <a:xfrm>
            <a:off x="23139" y="116311"/>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
          <p:cNvSpPr>
            <a:spLocks noChangeArrowheads="1"/>
          </p:cNvSpPr>
          <p:nvPr/>
        </p:nvSpPr>
        <p:spPr bwMode="auto">
          <a:xfrm>
            <a:off x="-142804" y="294779"/>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4"/>
          <p:cNvSpPr>
            <a:spLocks noChangeArrowheads="1"/>
          </p:cNvSpPr>
          <p:nvPr/>
        </p:nvSpPr>
        <p:spPr bwMode="auto">
          <a:xfrm>
            <a:off x="0" y="0"/>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1198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 стрелкой 25"/>
          <p:cNvCxnSpPr>
            <a:stCxn id="8" idx="2"/>
            <a:endCxn id="9" idx="0"/>
          </p:cNvCxnSpPr>
          <p:nvPr/>
        </p:nvCxnSpPr>
        <p:spPr>
          <a:xfrm rot="5400000">
            <a:off x="1364421" y="5607859"/>
            <a:ext cx="5572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2" name="Содержимое 2"/>
          <p:cNvSpPr txBox="1">
            <a:spLocks/>
          </p:cNvSpPr>
          <p:nvPr/>
        </p:nvSpPr>
        <p:spPr>
          <a:xfrm>
            <a:off x="571472" y="5286388"/>
            <a:ext cx="2071702" cy="3571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dirty="0" smtClean="0"/>
              <a:t>Маркетинг. </a:t>
            </a:r>
            <a:r>
              <a:rPr lang="uk-UA" sz="3200" dirty="0" err="1" smtClean="0"/>
              <a:t>Сбыт</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cxnSp>
        <p:nvCxnSpPr>
          <p:cNvPr id="38" name="Скругленная соединительная линия 37"/>
          <p:cNvCxnSpPr/>
          <p:nvPr/>
        </p:nvCxnSpPr>
        <p:spPr>
          <a:xfrm rot="5400000">
            <a:off x="2718180" y="2853929"/>
            <a:ext cx="2386042" cy="2107425"/>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4" name="Содержимое 2"/>
          <p:cNvSpPr txBox="1">
            <a:spLocks/>
          </p:cNvSpPr>
          <p:nvPr/>
        </p:nvSpPr>
        <p:spPr>
          <a:xfrm>
            <a:off x="428596" y="2028828"/>
            <a:ext cx="2428892" cy="54291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dirty="0" smtClean="0"/>
              <a:t>ЗЕМЛЯ</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Содержимое 2"/>
          <p:cNvSpPr txBox="1">
            <a:spLocks/>
          </p:cNvSpPr>
          <p:nvPr/>
        </p:nvSpPr>
        <p:spPr>
          <a:xfrm>
            <a:off x="428596" y="2857496"/>
            <a:ext cx="2428892" cy="5000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dirty="0" smtClean="0"/>
              <a:t>НИША</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6" name="Содержимое 2"/>
          <p:cNvSpPr txBox="1">
            <a:spLocks/>
          </p:cNvSpPr>
          <p:nvPr/>
        </p:nvSpPr>
        <p:spPr>
          <a:xfrm>
            <a:off x="1357290" y="3357562"/>
            <a:ext cx="614338" cy="3571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dirty="0" smtClean="0"/>
              <a:t>ЦА</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7" name="Содержимое 2"/>
          <p:cNvSpPr txBox="1">
            <a:spLocks/>
          </p:cNvSpPr>
          <p:nvPr/>
        </p:nvSpPr>
        <p:spPr>
          <a:xfrm>
            <a:off x="428596" y="3929066"/>
            <a:ext cx="2428892"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dk1"/>
                </a:solidFill>
                <a:effectLst/>
                <a:uLnTx/>
                <a:uFillTx/>
                <a:latin typeface="+mn-lt"/>
                <a:ea typeface="+mn-ea"/>
                <a:cs typeface="+mn-cs"/>
              </a:rPr>
              <a:t>РЕСУРСЫ</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8" name="Содержимое 2"/>
          <p:cNvSpPr txBox="1">
            <a:spLocks/>
          </p:cNvSpPr>
          <p:nvPr/>
        </p:nvSpPr>
        <p:spPr>
          <a:xfrm>
            <a:off x="428596" y="4714884"/>
            <a:ext cx="2428892"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dirty="0" smtClean="0"/>
              <a:t>ФИН.МОДЕЛЬ</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9" name="Содержимое 2"/>
          <p:cNvSpPr txBox="1">
            <a:spLocks/>
          </p:cNvSpPr>
          <p:nvPr/>
        </p:nvSpPr>
        <p:spPr>
          <a:xfrm>
            <a:off x="428596" y="5886480"/>
            <a:ext cx="2428892"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dk1"/>
                </a:solidFill>
                <a:effectLst/>
                <a:uLnTx/>
                <a:uFillTx/>
                <a:latin typeface="+mn-lt"/>
                <a:ea typeface="+mn-ea"/>
                <a:cs typeface="+mn-cs"/>
              </a:rPr>
              <a:t>БИЗНЕС</a:t>
            </a:r>
            <a:r>
              <a:rPr kumimoji="0" lang="uk-UA" sz="3200" b="0" i="0" u="none" strike="noStrike" kern="1200" cap="none" spc="0" normalizeH="0" noProof="0" dirty="0" smtClean="0">
                <a:ln>
                  <a:noFill/>
                </a:ln>
                <a:solidFill>
                  <a:schemeClr val="dk1"/>
                </a:solidFill>
                <a:effectLst/>
                <a:uLnTx/>
                <a:uFillTx/>
                <a:latin typeface="+mn-lt"/>
                <a:ea typeface="+mn-ea"/>
                <a:cs typeface="+mn-cs"/>
              </a:rPr>
              <a:t> </a:t>
            </a:r>
            <a:r>
              <a:rPr kumimoji="0" lang="uk-UA" sz="3200" b="0" i="0" u="none" strike="noStrike" kern="1200" cap="none" spc="0" normalizeH="0" noProof="0" dirty="0" smtClean="0">
                <a:ln>
                  <a:noFill/>
                </a:ln>
                <a:solidFill>
                  <a:schemeClr val="dk1"/>
                </a:solidFill>
                <a:effectLst/>
                <a:uLnTx/>
                <a:uFillTx/>
                <a:latin typeface="+mn-lt"/>
                <a:ea typeface="+mn-ea"/>
                <a:cs typeface="+mn-cs"/>
              </a:rPr>
              <a:t>ПРОЦ.</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10" name="Содержимое 2"/>
          <p:cNvSpPr txBox="1">
            <a:spLocks/>
          </p:cNvSpPr>
          <p:nvPr/>
        </p:nvSpPr>
        <p:spPr>
          <a:xfrm>
            <a:off x="4929190" y="6172232"/>
            <a:ext cx="3643338"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uk-UA" sz="3200" baseline="0" dirty="0" smtClean="0"/>
              <a:t>ПЛАН</a:t>
            </a:r>
            <a:r>
              <a:rPr lang="uk-UA" sz="3200" dirty="0" smtClean="0"/>
              <a:t> </a:t>
            </a:r>
            <a:r>
              <a:rPr lang="uk-UA" sz="3200" dirty="0" smtClean="0"/>
              <a:t>ДЕЙСТВИЙ</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cxnSp>
        <p:nvCxnSpPr>
          <p:cNvPr id="14" name="Прямая со стрелкой 13"/>
          <p:cNvCxnSpPr>
            <a:stCxn id="3" idx="2"/>
            <a:endCxn id="4" idx="0"/>
          </p:cNvCxnSpPr>
          <p:nvPr/>
        </p:nvCxnSpPr>
        <p:spPr>
          <a:xfrm rot="5400000">
            <a:off x="1485872" y="1871658"/>
            <a:ext cx="31434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a:stCxn id="4" idx="2"/>
            <a:endCxn id="5" idx="0"/>
          </p:cNvCxnSpPr>
          <p:nvPr/>
        </p:nvCxnSpPr>
        <p:spPr>
          <a:xfrm rot="5400000">
            <a:off x="1500166" y="2714620"/>
            <a:ext cx="28575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a:stCxn id="6" idx="2"/>
            <a:endCxn id="7" idx="0"/>
          </p:cNvCxnSpPr>
          <p:nvPr/>
        </p:nvCxnSpPr>
        <p:spPr>
          <a:xfrm rot="5400000">
            <a:off x="1546594" y="3811201"/>
            <a:ext cx="214314" cy="214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Прямая со стрелкой 22"/>
          <p:cNvCxnSpPr>
            <a:stCxn id="7" idx="2"/>
            <a:endCxn id="8" idx="0"/>
          </p:cNvCxnSpPr>
          <p:nvPr/>
        </p:nvCxnSpPr>
        <p:spPr>
          <a:xfrm rot="5400000">
            <a:off x="1557310" y="4629152"/>
            <a:ext cx="17146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Скругленная соединительная линия 34"/>
          <p:cNvCxnSpPr/>
          <p:nvPr/>
        </p:nvCxnSpPr>
        <p:spPr>
          <a:xfrm rot="5400000">
            <a:off x="4196951" y="1589472"/>
            <a:ext cx="2357454" cy="5036379"/>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Скругленная соединительная линия 40"/>
          <p:cNvCxnSpPr/>
          <p:nvPr/>
        </p:nvCxnSpPr>
        <p:spPr>
          <a:xfrm rot="5400000">
            <a:off x="2350276" y="3364710"/>
            <a:ext cx="3121847" cy="2107421"/>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Скругленная соединительная линия 43"/>
          <p:cNvCxnSpPr/>
          <p:nvPr/>
        </p:nvCxnSpPr>
        <p:spPr>
          <a:xfrm rot="5400000">
            <a:off x="3850472" y="2171688"/>
            <a:ext cx="3050409" cy="5036378"/>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52" name="Прямоугольник 51"/>
          <p:cNvSpPr/>
          <p:nvPr/>
        </p:nvSpPr>
        <p:spPr>
          <a:xfrm rot="164820">
            <a:off x="5574359" y="4037824"/>
            <a:ext cx="1874489" cy="523220"/>
          </a:xfrm>
          <a:prstGeom prst="rect">
            <a:avLst/>
          </a:prstGeom>
          <a:noFill/>
          <a:scene3d>
            <a:camera prst="isometricOffAxis2Right"/>
            <a:lightRig rig="threePt" dir="t"/>
          </a:scene3d>
        </p:spPr>
        <p:txBody>
          <a:bodyPr wrap="none" lIns="91440" tIns="45720" rIns="91440" bIns="45720">
            <a:spAutoFit/>
          </a:bodyP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коррекция</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3" name="Прямоугольник 52"/>
          <p:cNvSpPr/>
          <p:nvPr/>
        </p:nvSpPr>
        <p:spPr>
          <a:xfrm>
            <a:off x="5574735" y="4763168"/>
            <a:ext cx="1874489" cy="523220"/>
          </a:xfrm>
          <a:prstGeom prst="rect">
            <a:avLst/>
          </a:prstGeom>
          <a:noFill/>
          <a:scene3d>
            <a:camera prst="isometricOffAxis2Right"/>
            <a:lightRig rig="threePt" dir="t"/>
          </a:scene3d>
        </p:spPr>
        <p:txBody>
          <a:bodyPr wrap="none" lIns="91440" tIns="45720" rIns="91440" bIns="45720">
            <a:spAutoFit/>
          </a:bodyP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коррекция</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4" name="Прямоугольник 53"/>
          <p:cNvSpPr/>
          <p:nvPr/>
        </p:nvSpPr>
        <p:spPr>
          <a:xfrm rot="20574860">
            <a:off x="3318926" y="3829711"/>
            <a:ext cx="1874489" cy="523220"/>
          </a:xfrm>
          <a:prstGeom prst="rect">
            <a:avLst/>
          </a:prstGeom>
          <a:noFill/>
          <a:scene3d>
            <a:camera prst="isometricOffAxis2Right"/>
            <a:lightRig rig="threePt" dir="t"/>
          </a:scene3d>
        </p:spPr>
        <p:txBody>
          <a:bodyPr wrap="none" lIns="91440" tIns="45720" rIns="91440" bIns="45720">
            <a:spAutoFit/>
          </a:bodyP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коррекция</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5" name="Прямоугольник 54"/>
          <p:cNvSpPr/>
          <p:nvPr/>
        </p:nvSpPr>
        <p:spPr>
          <a:xfrm rot="19805803">
            <a:off x="3374065" y="4393482"/>
            <a:ext cx="1874489" cy="523220"/>
          </a:xfrm>
          <a:prstGeom prst="rect">
            <a:avLst/>
          </a:prstGeom>
          <a:noFill/>
          <a:scene3d>
            <a:camera prst="isometricOffAxis2Right"/>
            <a:lightRig rig="threePt" dir="t"/>
          </a:scene3d>
        </p:spPr>
        <p:txBody>
          <a:bodyPr wrap="none" lIns="91440" tIns="45720" rIns="91440" bIns="45720">
            <a:spAutoFit/>
          </a:bodyPr>
          <a:lstStyle/>
          <a:p>
            <a:pPr algn="ct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коррекция</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Содержимое 2"/>
          <p:cNvSpPr txBox="1">
            <a:spLocks/>
          </p:cNvSpPr>
          <p:nvPr/>
        </p:nvSpPr>
        <p:spPr>
          <a:xfrm>
            <a:off x="6786578" y="2571744"/>
            <a:ext cx="2214578"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dk1"/>
                </a:solidFill>
                <a:effectLst/>
                <a:uLnTx/>
                <a:uFillTx/>
                <a:latin typeface="+mn-lt"/>
                <a:ea typeface="+mn-ea"/>
                <a:cs typeface="+mn-cs"/>
              </a:rPr>
              <a:t>ПРАКТИКА</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cxnSp>
        <p:nvCxnSpPr>
          <p:cNvPr id="59" name="Соединительная линия уступом 58"/>
          <p:cNvCxnSpPr>
            <a:stCxn id="9" idx="2"/>
          </p:cNvCxnSpPr>
          <p:nvPr/>
        </p:nvCxnSpPr>
        <p:spPr>
          <a:xfrm rot="16200000" flipH="1">
            <a:off x="3161083" y="4982792"/>
            <a:ext cx="250066" cy="3286149"/>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Содержимое 2"/>
          <p:cNvSpPr txBox="1">
            <a:spLocks/>
          </p:cNvSpPr>
          <p:nvPr/>
        </p:nvSpPr>
        <p:spPr>
          <a:xfrm>
            <a:off x="3500430" y="2571744"/>
            <a:ext cx="2928958" cy="6143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dk1"/>
                </a:solidFill>
                <a:effectLst/>
                <a:uLnTx/>
                <a:uFillTx/>
                <a:latin typeface="+mn-lt"/>
                <a:ea typeface="+mn-ea"/>
                <a:cs typeface="+mn-cs"/>
              </a:rPr>
              <a:t>АГРОТЕХНОЛОГИИ</a:t>
            </a:r>
            <a:endParaRPr kumimoji="0" lang="ru-RU" sz="32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72" name="Содержимое 2"/>
          <p:cNvSpPr txBox="1">
            <a:spLocks/>
          </p:cNvSpPr>
          <p:nvPr/>
        </p:nvSpPr>
        <p:spPr>
          <a:xfrm>
            <a:off x="3957662" y="3214686"/>
            <a:ext cx="2043098" cy="2857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mn-lt"/>
                <a:ea typeface="+mn-ea"/>
                <a:cs typeface="+mn-cs"/>
              </a:rPr>
              <a:t>“ </a:t>
            </a:r>
            <a:r>
              <a:rPr kumimoji="0" lang="uk-UA" sz="3200" b="0" i="0" u="none" strike="noStrike" kern="1200" cap="none" spc="0" normalizeH="0" baseline="0" noProof="0" dirty="0" smtClean="0">
                <a:ln>
                  <a:noFill/>
                </a:ln>
                <a:solidFill>
                  <a:schemeClr val="tx1"/>
                </a:solidFill>
                <a:effectLst/>
                <a:uLnTx/>
                <a:uFillTx/>
                <a:latin typeface="+mn-lt"/>
                <a:ea typeface="+mn-ea"/>
                <a:cs typeface="+mn-cs"/>
              </a:rPr>
              <a:t>ОПЫТ СЛЫШУ”</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3" name="Содержимое 2"/>
          <p:cNvSpPr txBox="1">
            <a:spLocks/>
          </p:cNvSpPr>
          <p:nvPr/>
        </p:nvSpPr>
        <p:spPr>
          <a:xfrm>
            <a:off x="7000892" y="3214686"/>
            <a:ext cx="1785950" cy="2857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mn-lt"/>
                <a:ea typeface="+mn-ea"/>
                <a:cs typeface="+mn-cs"/>
              </a:rPr>
              <a:t>“ </a:t>
            </a:r>
            <a:r>
              <a:rPr lang="uk-UA" sz="3200" dirty="0" smtClean="0">
                <a:solidFill>
                  <a:schemeClr val="tx1"/>
                </a:solidFill>
              </a:rPr>
              <a:t>ОПЫТ ВИЖУ</a:t>
            </a:r>
            <a:r>
              <a:rPr kumimoji="0" lang="uk-UA" sz="3200" b="0" i="0" u="none" strike="noStrike" kern="1200" cap="none" spc="0" normalizeH="0" baseline="0" noProof="0" dirty="0" smtClean="0">
                <a:ln>
                  <a:noFill/>
                </a:ln>
                <a:solidFill>
                  <a:schemeClr val="tx1"/>
                </a:solidFill>
                <a:effectLst/>
                <a:uLnTx/>
                <a:uFillTx/>
                <a:latin typeface="+mn-lt"/>
                <a:ea typeface="+mn-ea"/>
                <a:cs typeface="+mn-cs"/>
              </a:rPr>
              <a:t> </a:t>
            </a:r>
            <a:r>
              <a:rPr kumimoji="0" lang="uk-UA"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Содержимое 2"/>
          <p:cNvSpPr>
            <a:spLocks noGrp="1"/>
          </p:cNvSpPr>
          <p:nvPr>
            <p:ph idx="1"/>
          </p:nvPr>
        </p:nvSpPr>
        <p:spPr>
          <a:xfrm>
            <a:off x="428596" y="1171572"/>
            <a:ext cx="2428892" cy="542916"/>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buNone/>
            </a:pPr>
            <a:r>
              <a:rPr lang="uk-UA" dirty="0" smtClean="0"/>
              <a:t>И</a:t>
            </a:r>
            <a:r>
              <a:rPr lang="uk-UA" dirty="0" smtClean="0"/>
              <a:t>ДЕЯ</a:t>
            </a:r>
            <a:endParaRPr lang="ru-RU" dirty="0"/>
          </a:p>
        </p:txBody>
      </p:sp>
      <p:grpSp>
        <p:nvGrpSpPr>
          <p:cNvPr id="33" name="Группа 3"/>
          <p:cNvGrpSpPr/>
          <p:nvPr/>
        </p:nvGrpSpPr>
        <p:grpSpPr>
          <a:xfrm>
            <a:off x="0" y="0"/>
            <a:ext cx="9144032" cy="857232"/>
            <a:chOff x="0" y="0"/>
            <a:chExt cx="9144032" cy="428604"/>
          </a:xfrm>
        </p:grpSpPr>
        <p:sp>
          <p:nvSpPr>
            <p:cNvPr id="34" name="Прямоугольник 33"/>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3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42" name="Рисунок 41"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43"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smtClean="0">
                <a:latin typeface="Century Gothic" panose="020B0502020202020204" pitchFamily="34" charset="0"/>
                <a:ea typeface="+mj-ea"/>
                <a:cs typeface="+mj-cs"/>
              </a:rPr>
              <a:t>БИЗНЕС-ПЛАН</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2">
            <a:extLst>
              <a:ext uri="{FF2B5EF4-FFF2-40B4-BE49-F238E27FC236}">
                <a16:creationId xmlns="" xmlns:a16="http://schemas.microsoft.com/office/drawing/2014/main" id="{93709A93-4FBF-496D-9228-3D3DBCF50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1999" y="857250"/>
            <a:ext cx="4571930"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1" name="Rectangle 56">
            <a:extLst>
              <a:ext uri="{FF2B5EF4-FFF2-40B4-BE49-F238E27FC236}">
                <a16:creationId xmlns="" xmlns:a16="http://schemas.microsoft.com/office/drawing/2014/main" id="{C3FD65E3-4E8F-40F8-B00F-C3CA65D8A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534" y="346329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58">
            <a:extLst>
              <a:ext uri="{FF2B5EF4-FFF2-40B4-BE49-F238E27FC236}">
                <a16:creationId xmlns="" xmlns:a16="http://schemas.microsoft.com/office/drawing/2014/main" id="{5DFA2231-FFDF-4250-983C-D460855A3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8462" y="3463290"/>
            <a:ext cx="2255467"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Rectangle 3"/>
          <p:cNvSpPr>
            <a:spLocks noChangeArrowheads="1"/>
          </p:cNvSpPr>
          <p:nvPr/>
        </p:nvSpPr>
        <p:spPr bwMode="auto">
          <a:xfrm>
            <a:off x="-207949" y="461742"/>
            <a:ext cx="184731" cy="36933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4"/>
          <p:cNvSpPr>
            <a:spLocks noChangeArrowheads="1"/>
          </p:cNvSpPr>
          <p:nvPr/>
        </p:nvSpPr>
        <p:spPr bwMode="auto">
          <a:xfrm>
            <a:off x="-207949" y="461742"/>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33" name="Заголовок 1">
            <a:extLst>
              <a:ext uri="{FF2B5EF4-FFF2-40B4-BE49-F238E27FC236}">
                <a16:creationId xmlns="" xmlns:a16="http://schemas.microsoft.com/office/drawing/2014/main" id="{4D879CC1-A89C-4A47-9FF3-507D4F8B78B7}"/>
              </a:ext>
            </a:extLst>
          </p:cNvPr>
          <p:cNvSpPr txBox="1">
            <a:spLocks/>
          </p:cNvSpPr>
          <p:nvPr/>
        </p:nvSpPr>
        <p:spPr>
          <a:xfrm>
            <a:off x="5834769" y="845714"/>
            <a:ext cx="2970503" cy="2930892"/>
          </a:xfrm>
          <a:prstGeom prst="rect">
            <a:avLst/>
          </a:prstGeom>
        </p:spPr>
        <p:txBody>
          <a:bodyPr vert="horz" lIns="68580" tIns="34290" rIns="68580" bIns="3429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700" smtClean="0"/>
              <a:t/>
            </a:r>
            <a:br>
              <a:rPr lang="uk-UA" sz="2700" smtClean="0"/>
            </a:br>
            <a:r>
              <a:rPr lang="uk-UA" sz="2700" smtClean="0"/>
              <a:t/>
            </a:r>
            <a:br>
              <a:rPr lang="uk-UA" sz="2700" smtClean="0"/>
            </a:br>
            <a:r>
              <a:rPr lang="uk-UA" sz="2700" smtClean="0"/>
              <a:t/>
            </a:r>
            <a:br>
              <a:rPr lang="uk-UA" sz="2700" smtClean="0"/>
            </a:br>
            <a:r>
              <a:rPr lang="uk-UA" sz="2700" smtClean="0"/>
              <a:t/>
            </a:r>
            <a:br>
              <a:rPr lang="uk-UA" sz="2700" smtClean="0"/>
            </a:br>
            <a:r>
              <a:rPr lang="uk-UA" sz="2700" smtClean="0"/>
              <a:t/>
            </a:r>
            <a:br>
              <a:rPr lang="uk-UA" sz="2700" smtClean="0"/>
            </a:br>
            <a:endParaRPr lang="en-US" sz="2700" dirty="0"/>
          </a:p>
        </p:txBody>
      </p:sp>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sp>
        <p:nvSpPr>
          <p:cNvPr id="11" name="Заголовок 1"/>
          <p:cNvSpPr txBox="1">
            <a:spLocks/>
          </p:cNvSpPr>
          <p:nvPr/>
        </p:nvSpPr>
        <p:spPr>
          <a:xfrm>
            <a:off x="269824" y="2143592"/>
            <a:ext cx="8319540" cy="2893100"/>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3300" b="1" i="0" u="none" strike="noStrike" kern="1200" cap="none" spc="0" normalizeH="0" baseline="0" noProof="0" smtClean="0">
                <a:ln>
                  <a:noFill/>
                </a:ln>
                <a:solidFill>
                  <a:schemeClr val="tx1"/>
                </a:solidFill>
                <a:effectLst/>
                <a:uLnTx/>
                <a:uFillTx/>
                <a:latin typeface="Century Gothic" panose="020B0502020202020204" pitchFamily="34" charset="0"/>
                <a:ea typeface="+mj-ea"/>
                <a:cs typeface="+mj-cs"/>
              </a:rPr>
              <a:t>ОБЕД</a:t>
            </a:r>
            <a:endParaRPr kumimoji="0" lang="ru-RU" sz="33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5" name="Заголовок 1">
            <a:extLst>
              <a:ext uri="{FF2B5EF4-FFF2-40B4-BE49-F238E27FC236}">
                <a16:creationId xmlns="" xmlns:a16="http://schemas.microsoft.com/office/drawing/2014/main" id="{4D879CC1-A89C-4A47-9FF3-507D4F8B78B7}"/>
              </a:ext>
            </a:extLst>
          </p:cNvPr>
          <p:cNvSpPr>
            <a:spLocks noGrp="1"/>
          </p:cNvSpPr>
          <p:nvPr>
            <p:ph type="title"/>
          </p:nvPr>
        </p:nvSpPr>
        <p:spPr>
          <a:xfrm>
            <a:off x="5888086" y="466554"/>
            <a:ext cx="2970503" cy="2930892"/>
          </a:xfrm>
        </p:spPr>
        <p:txBody>
          <a:bodyPr vert="horz" lIns="68580" tIns="34290" rIns="68580" bIns="34290" rtlCol="0" anchor="b">
            <a:normAutofit/>
          </a:bodyPr>
          <a:lstStyle/>
          <a:p>
            <a:r>
              <a:rPr lang="uk-UA" sz="2700" dirty="0"/>
              <a:t/>
            </a:r>
            <a:br>
              <a:rPr lang="uk-UA" sz="2700" dirty="0"/>
            </a:br>
            <a:r>
              <a:rPr lang="uk-UA" sz="2700" dirty="0"/>
              <a:t/>
            </a:r>
            <a:br>
              <a:rPr lang="uk-UA" sz="2700" dirty="0"/>
            </a:br>
            <a:r>
              <a:rPr lang="uk-UA" sz="2700" dirty="0"/>
              <a:t/>
            </a:r>
            <a:br>
              <a:rPr lang="uk-UA" sz="2700" dirty="0"/>
            </a:br>
            <a:r>
              <a:rPr lang="uk-UA" sz="2700" dirty="0"/>
              <a:t/>
            </a:r>
            <a:br>
              <a:rPr lang="uk-UA" sz="2700" dirty="0"/>
            </a:br>
            <a:r>
              <a:rPr lang="uk-UA" sz="2700" dirty="0"/>
              <a:t/>
            </a:r>
            <a:br>
              <a:rPr lang="uk-UA" sz="2700" dirty="0"/>
            </a:br>
            <a:endParaRPr lang="en-US" sz="2700" dirty="0"/>
          </a:p>
        </p:txBody>
      </p:sp>
      <p:sp>
        <p:nvSpPr>
          <p:cNvPr id="37" name="Rectangle 4"/>
          <p:cNvSpPr>
            <a:spLocks noChangeArrowheads="1"/>
          </p:cNvSpPr>
          <p:nvPr/>
        </p:nvSpPr>
        <p:spPr bwMode="auto">
          <a:xfrm>
            <a:off x="23139" y="116311"/>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
          <p:cNvSpPr>
            <a:spLocks noChangeArrowheads="1"/>
          </p:cNvSpPr>
          <p:nvPr/>
        </p:nvSpPr>
        <p:spPr bwMode="auto">
          <a:xfrm>
            <a:off x="-142804" y="294779"/>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4"/>
          <p:cNvSpPr>
            <a:spLocks noChangeArrowheads="1"/>
          </p:cNvSpPr>
          <p:nvPr/>
        </p:nvSpPr>
        <p:spPr bwMode="auto">
          <a:xfrm>
            <a:off x="0" y="0"/>
            <a:ext cx="0"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348"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1198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Ð²âÑÐ·Ð°Ð½Ðµ Ð·Ð¾Ð±ÑÐ°Ð¶ÐµÐ½Ð½Ñ"/>
          <p:cNvPicPr>
            <a:picLocks noChangeAspect="1" noChangeArrowheads="1"/>
          </p:cNvPicPr>
          <p:nvPr/>
        </p:nvPicPr>
        <p:blipFill>
          <a:blip r:embed="rId2"/>
          <a:srcRect/>
          <a:stretch>
            <a:fillRect/>
          </a:stretch>
        </p:blipFill>
        <p:spPr bwMode="auto">
          <a:xfrm rot="1689797">
            <a:off x="5214942" y="3590925"/>
            <a:ext cx="3714750" cy="3267075"/>
          </a:xfrm>
          <a:prstGeom prst="rect">
            <a:avLst/>
          </a:prstGeom>
          <a:noFill/>
        </p:spPr>
      </p:pic>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3"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ИСТОРИЯ:</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2" name="Прямоугольник 11"/>
          <p:cNvSpPr/>
          <p:nvPr/>
        </p:nvSpPr>
        <p:spPr>
          <a:xfrm>
            <a:off x="142844" y="1278799"/>
            <a:ext cx="8572560" cy="3293209"/>
          </a:xfrm>
          <a:prstGeom prst="rect">
            <a:avLst/>
          </a:prstGeom>
        </p:spPr>
        <p:txBody>
          <a:bodyPr wrap="square">
            <a:spAutoFit/>
          </a:bodyPr>
          <a:lstStyle/>
          <a:p>
            <a:r>
              <a:rPr lang="ru-RU" sz="2600" dirty="0" smtClean="0"/>
              <a:t>Пионеры органического производства </a:t>
            </a:r>
          </a:p>
          <a:p>
            <a:r>
              <a:rPr lang="ru-RU" sz="2600" dirty="0" smtClean="0"/>
              <a:t> </a:t>
            </a:r>
          </a:p>
          <a:p>
            <a:pPr marL="514350" indent="-514350">
              <a:buAutoNum type="arabicPeriod"/>
            </a:pPr>
            <a:r>
              <a:rPr lang="ru-RU" sz="2600" dirty="0" smtClean="0"/>
              <a:t>Рудольф Штайнер, Германия, Биодинамика, 1924 </a:t>
            </a:r>
          </a:p>
          <a:p>
            <a:pPr marL="514350" indent="-514350">
              <a:buAutoNum type="arabicPeriod"/>
            </a:pPr>
            <a:r>
              <a:rPr lang="ru-RU" sz="2600" dirty="0" smtClean="0"/>
              <a:t>Альберт </a:t>
            </a:r>
            <a:r>
              <a:rPr lang="ru-RU" sz="2600" dirty="0" err="1" smtClean="0"/>
              <a:t>Говард</a:t>
            </a:r>
            <a:r>
              <a:rPr lang="ru-RU" sz="2600" dirty="0" smtClean="0"/>
              <a:t>, Великобритания, 1940 </a:t>
            </a:r>
          </a:p>
          <a:p>
            <a:pPr marL="514350" indent="-514350">
              <a:buAutoNum type="arabicPeriod"/>
            </a:pPr>
            <a:r>
              <a:rPr lang="ru-RU" sz="2600" dirty="0" err="1" smtClean="0"/>
              <a:t>Жером</a:t>
            </a:r>
            <a:r>
              <a:rPr lang="ru-RU" sz="2600" dirty="0" smtClean="0"/>
              <a:t> </a:t>
            </a:r>
            <a:r>
              <a:rPr lang="ru-RU" sz="2600" dirty="0" err="1" smtClean="0"/>
              <a:t>Родале</a:t>
            </a:r>
            <a:r>
              <a:rPr lang="ru-RU" sz="2600" dirty="0" smtClean="0"/>
              <a:t>, США, </a:t>
            </a:r>
            <a:r>
              <a:rPr lang="en-US" sz="2600" dirty="0" smtClean="0"/>
              <a:t>Organic farming, 1940 </a:t>
            </a:r>
            <a:endParaRPr lang="ru-RU" sz="2600" dirty="0" smtClean="0"/>
          </a:p>
          <a:p>
            <a:pPr marL="514350" indent="-514350">
              <a:buAutoNum type="arabicPeriod"/>
            </a:pPr>
            <a:r>
              <a:rPr lang="ru-RU" sz="2600" dirty="0" smtClean="0"/>
              <a:t>Еве </a:t>
            </a:r>
            <a:r>
              <a:rPr lang="ru-RU" sz="2600" dirty="0" err="1" smtClean="0"/>
              <a:t>Бальфур</a:t>
            </a:r>
            <a:r>
              <a:rPr lang="ru-RU" sz="2600" dirty="0" smtClean="0"/>
              <a:t>, Великобритания, </a:t>
            </a:r>
            <a:r>
              <a:rPr lang="en-US" sz="2600" dirty="0" smtClean="0"/>
              <a:t>Soil Association, 1946 </a:t>
            </a:r>
            <a:endParaRPr lang="ru-RU" sz="2600" dirty="0" smtClean="0"/>
          </a:p>
          <a:p>
            <a:pPr marL="514350" indent="-514350">
              <a:buAutoNum type="arabicPeriod"/>
            </a:pPr>
            <a:r>
              <a:rPr lang="ru-RU" sz="2600" dirty="0" smtClean="0"/>
              <a:t>Андре </a:t>
            </a:r>
            <a:r>
              <a:rPr lang="ru-RU" sz="2600" dirty="0" err="1" smtClean="0"/>
              <a:t>Вуазин</a:t>
            </a:r>
            <a:r>
              <a:rPr lang="ru-RU" sz="2600" dirty="0" smtClean="0"/>
              <a:t>, </a:t>
            </a:r>
            <a:r>
              <a:rPr lang="ru-RU" sz="2600" dirty="0" err="1" smtClean="0"/>
              <a:t>Франція</a:t>
            </a:r>
            <a:r>
              <a:rPr lang="ru-RU" sz="2600" dirty="0" smtClean="0"/>
              <a:t>, </a:t>
            </a:r>
            <a:r>
              <a:rPr lang="en-US" sz="2600" dirty="0" smtClean="0"/>
              <a:t>Grass for cattle, 1950-</a:t>
            </a:r>
            <a:r>
              <a:rPr lang="ru-RU" sz="2600" dirty="0" err="1" smtClean="0"/>
              <a:t>тые</a:t>
            </a:r>
            <a:r>
              <a:rPr lang="ru-RU" sz="2600" dirty="0" smtClean="0"/>
              <a:t> </a:t>
            </a:r>
            <a:endParaRPr lang="ru-RU" sz="2600" dirty="0"/>
          </a:p>
          <a:p>
            <a:pPr marL="514350" indent="-514350">
              <a:buAutoNum type="arabicPeriod"/>
            </a:pPr>
            <a:r>
              <a:rPr lang="ru-RU" sz="2600" dirty="0" err="1" smtClean="0"/>
              <a:t>Фукуока</a:t>
            </a:r>
            <a:r>
              <a:rPr lang="ru-RU" sz="2600" dirty="0" smtClean="0"/>
              <a:t>, </a:t>
            </a:r>
            <a:r>
              <a:rPr lang="ru-RU" sz="2600" dirty="0" err="1" smtClean="0"/>
              <a:t>Японія</a:t>
            </a:r>
            <a:r>
              <a:rPr lang="ru-RU" sz="2600" dirty="0" smtClean="0"/>
              <a:t>, </a:t>
            </a:r>
            <a:r>
              <a:rPr lang="en-US" sz="2600" dirty="0" smtClean="0"/>
              <a:t>Natural Farming, 1970-</a:t>
            </a:r>
            <a:r>
              <a:rPr lang="ru-RU" sz="2600" dirty="0" err="1" smtClean="0"/>
              <a:t>тые</a:t>
            </a:r>
            <a:r>
              <a:rPr lang="ru-RU" sz="2600" dirty="0" smtClean="0"/>
              <a:t> </a:t>
            </a:r>
            <a:endParaRPr lang="ru-RU"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ÐÐ¾Ð²âÑÐ·Ð°Ð½Ðµ Ð·Ð¾Ð±ÑÐ°Ð¶ÐµÐ½Ð½Ñ"/>
          <p:cNvPicPr>
            <a:picLocks noChangeAspect="1" noChangeArrowheads="1"/>
          </p:cNvPicPr>
          <p:nvPr/>
        </p:nvPicPr>
        <p:blipFill>
          <a:blip r:embed="rId2"/>
          <a:srcRect/>
          <a:stretch>
            <a:fillRect/>
          </a:stretch>
        </p:blipFill>
        <p:spPr bwMode="auto">
          <a:xfrm>
            <a:off x="6572264" y="2786058"/>
            <a:ext cx="2155769" cy="2527745"/>
          </a:xfrm>
          <a:prstGeom prst="rect">
            <a:avLst/>
          </a:prstGeom>
          <a:noFill/>
        </p:spPr>
      </p:pic>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3"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ИСТОРИЯ</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428596" y="1859340"/>
            <a:ext cx="8358246" cy="4093428"/>
          </a:xfrm>
          <a:prstGeom prst="rect">
            <a:avLst/>
          </a:prstGeom>
        </p:spPr>
        <p:txBody>
          <a:bodyPr wrap="square">
            <a:spAutoFit/>
          </a:bodyPr>
          <a:lstStyle/>
          <a:p>
            <a:r>
              <a:rPr lang="ru-RU" sz="2600" dirty="0" smtClean="0"/>
              <a:t>После Второй мировой войны началась интенсификация сельского хозяйствах производства и соответственно: </a:t>
            </a:r>
          </a:p>
          <a:p>
            <a:r>
              <a:rPr lang="ru-RU" sz="2600" dirty="0" smtClean="0"/>
              <a:t> </a:t>
            </a:r>
          </a:p>
          <a:p>
            <a:pPr marL="514350" indent="-514350">
              <a:buAutoNum type="arabicPeriod"/>
            </a:pPr>
            <a:r>
              <a:rPr lang="ru-RU" sz="2600" dirty="0" smtClean="0"/>
              <a:t>Использование азотных удобрений </a:t>
            </a:r>
          </a:p>
          <a:p>
            <a:pPr marL="514350" indent="-514350">
              <a:buAutoNum type="arabicPeriod"/>
            </a:pPr>
            <a:r>
              <a:rPr lang="ru-RU" sz="2600" dirty="0" smtClean="0"/>
              <a:t>Гибридные семена </a:t>
            </a:r>
          </a:p>
          <a:p>
            <a:pPr marL="514350" indent="-514350">
              <a:buAutoNum type="arabicPeriod"/>
            </a:pPr>
            <a:r>
              <a:rPr lang="ru-RU" sz="2600" dirty="0" smtClean="0"/>
              <a:t>Механизация </a:t>
            </a:r>
          </a:p>
          <a:p>
            <a:pPr marL="514350" indent="-514350">
              <a:buAutoNum type="arabicPeriod"/>
            </a:pPr>
            <a:r>
              <a:rPr lang="ru-RU" sz="2600" dirty="0" smtClean="0"/>
              <a:t>Пестициды </a:t>
            </a:r>
          </a:p>
          <a:p>
            <a:r>
              <a:rPr lang="ru-RU" sz="2600" dirty="0" smtClean="0"/>
              <a:t> </a:t>
            </a:r>
          </a:p>
          <a:p>
            <a:pPr algn="ctr"/>
            <a:r>
              <a:rPr lang="ru-RU" sz="2600" dirty="0" smtClean="0"/>
              <a:t>        Фермеры сами создали альтернативу – органическое, биологическое сельское хозяйство.</a:t>
            </a:r>
            <a:endParaRPr lang="ru-RU"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РАЗВИТИЕ</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428596" y="1928802"/>
            <a:ext cx="8429684" cy="3293209"/>
          </a:xfrm>
          <a:prstGeom prst="rect">
            <a:avLst/>
          </a:prstGeom>
        </p:spPr>
        <p:txBody>
          <a:bodyPr wrap="square">
            <a:spAutoFit/>
          </a:bodyPr>
          <a:lstStyle/>
          <a:p>
            <a:pPr marL="514350" indent="-514350">
              <a:buAutoNum type="arabicPeriod"/>
            </a:pPr>
            <a:r>
              <a:rPr lang="ru-RU" sz="2600" dirty="0" smtClean="0"/>
              <a:t>Стандарт </a:t>
            </a:r>
            <a:r>
              <a:rPr lang="ru-RU" sz="2600" dirty="0" err="1" smtClean="0"/>
              <a:t>Soil</a:t>
            </a:r>
            <a:r>
              <a:rPr lang="ru-RU" sz="2600" dirty="0" smtClean="0"/>
              <a:t> </a:t>
            </a:r>
            <a:r>
              <a:rPr lang="ru-RU" sz="2600" dirty="0" err="1" smtClean="0"/>
              <a:t>Association</a:t>
            </a:r>
            <a:r>
              <a:rPr lang="ru-RU" sz="2600" dirty="0" smtClean="0"/>
              <a:t> в 1967 </a:t>
            </a:r>
          </a:p>
          <a:p>
            <a:pPr marL="514350" indent="-514350">
              <a:buAutoNum type="arabicPeriod"/>
            </a:pPr>
            <a:r>
              <a:rPr lang="ru-RU" sz="2600" dirty="0" smtClean="0"/>
              <a:t> Первая частная сертификация в 1973</a:t>
            </a:r>
          </a:p>
          <a:p>
            <a:pPr marL="514350" indent="-514350">
              <a:buAutoNum type="arabicPeriod"/>
            </a:pPr>
            <a:r>
              <a:rPr lang="ru-RU" sz="2600" dirty="0" smtClean="0"/>
              <a:t>Первый Стандарт ЄС (Директива 2092/91 для растениеводства) </a:t>
            </a:r>
          </a:p>
          <a:p>
            <a:pPr marL="514350" indent="-514350">
              <a:buAutoNum type="arabicPeriod"/>
            </a:pPr>
            <a:r>
              <a:rPr lang="ru-RU" sz="2600" dirty="0" smtClean="0"/>
              <a:t>Первые правила по животноводству 1999 </a:t>
            </a:r>
          </a:p>
          <a:p>
            <a:pPr marL="514350" indent="-514350">
              <a:buAutoNum type="arabicPeriod"/>
            </a:pPr>
            <a:r>
              <a:rPr lang="ru-RU" sz="2600" dirty="0" smtClean="0"/>
              <a:t>Новая Директива 834/2007 </a:t>
            </a:r>
          </a:p>
          <a:p>
            <a:pPr marL="514350" indent="-514350">
              <a:buAutoNum type="arabicPeriod"/>
            </a:pPr>
            <a:r>
              <a:rPr lang="ru-RU" sz="2600" dirty="0" smtClean="0"/>
              <a:t>Вступила в силу с 1 января 2009 года</a:t>
            </a:r>
          </a:p>
          <a:p>
            <a:pPr marL="514350" indent="-514350">
              <a:buAutoNum type="arabicPeriod"/>
            </a:pPr>
            <a:r>
              <a:rPr lang="ru-RU" sz="2600" dirty="0" smtClean="0"/>
              <a:t>Новая директива  ЕС вступит в силу в 2021 </a:t>
            </a:r>
            <a:endParaRPr lang="ru-RU"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a:latin typeface="Century Gothic" panose="020B0502020202020204" pitchFamily="34" charset="0"/>
                <a:ea typeface="+mj-ea"/>
                <a:cs typeface="+mj-cs"/>
              </a:rPr>
              <a:t>Что такое </a:t>
            </a:r>
            <a:r>
              <a:rPr lang="ru-RU" sz="2400" b="1" dirty="0" smtClean="0">
                <a:latin typeface="Century Gothic" panose="020B0502020202020204" pitchFamily="34" charset="0"/>
                <a:ea typeface="+mj-ea"/>
                <a:cs typeface="+mj-cs"/>
              </a:rPr>
              <a:t>ОРГАНИК?</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506" name="Picture 2" descr="Ð ÐµÐ·ÑÐ»ÑÑÐ°Ñ Ð¿Ð¾ÑÑÐºÑ Ð·Ð¾Ð±ÑÐ°Ð¶ÐµÐ½Ñ Ð·Ð° Ð·Ð°Ð¿Ð¸ÑÐ¾Ð¼ &quot;Ð§ÑÐ¾ ÑÐ°ÐºÐ¾Ðµ Ð¾ÑÐ³Ð°Ð½Ð¸Ðº&quot;"/>
          <p:cNvPicPr>
            <a:picLocks noChangeAspect="1" noChangeArrowheads="1"/>
          </p:cNvPicPr>
          <p:nvPr/>
        </p:nvPicPr>
        <p:blipFill>
          <a:blip r:embed="rId3"/>
          <a:srcRect/>
          <a:stretch>
            <a:fillRect/>
          </a:stretch>
        </p:blipFill>
        <p:spPr bwMode="auto">
          <a:xfrm>
            <a:off x="642910" y="1857364"/>
            <a:ext cx="7715304" cy="4336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Чистые</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потому что:</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2" name="Прямоугольник 11"/>
          <p:cNvSpPr/>
          <p:nvPr/>
        </p:nvSpPr>
        <p:spPr>
          <a:xfrm>
            <a:off x="571472" y="1142984"/>
            <a:ext cx="5938805" cy="4401205"/>
          </a:xfrm>
          <a:prstGeom prst="rect">
            <a:avLst/>
          </a:prstGeom>
        </p:spPr>
        <p:txBody>
          <a:bodyPr wrap="none">
            <a:spAutoFit/>
          </a:bodyPr>
          <a:lstStyle/>
          <a:p>
            <a:pPr marL="342900" indent="-342900">
              <a:buAutoNum type="arabicPeriod"/>
            </a:pPr>
            <a:r>
              <a:rPr lang="ru-RU" sz="2800" dirty="0" smtClean="0"/>
              <a:t>Есть подтверждение документом</a:t>
            </a:r>
          </a:p>
          <a:p>
            <a:pPr marL="342900" indent="-342900">
              <a:buAutoNum type="arabicPeriod"/>
            </a:pPr>
            <a:r>
              <a:rPr lang="ru-RU" sz="2800" dirty="0" smtClean="0"/>
              <a:t> БЕЗ ГМО</a:t>
            </a:r>
          </a:p>
          <a:p>
            <a:pPr marL="342900" indent="-342900">
              <a:buAutoNum type="arabicPeriod"/>
            </a:pPr>
            <a:r>
              <a:rPr lang="ru-RU" sz="2800" dirty="0" smtClean="0"/>
              <a:t>БЕЗ СИНТЕТИЧЕСКИХ УДОБРЕНИЙ</a:t>
            </a:r>
          </a:p>
          <a:p>
            <a:pPr marL="342900" indent="-342900">
              <a:buAutoNum type="arabicPeriod"/>
            </a:pPr>
            <a:r>
              <a:rPr lang="ru-RU" sz="2800" dirty="0" smtClean="0"/>
              <a:t>ТОЛЬКО НАТУРАЛЬНОЕ УДОБРЕНИЕ</a:t>
            </a:r>
          </a:p>
          <a:p>
            <a:pPr marL="342900" indent="-342900">
              <a:buAutoNum type="arabicPeriod"/>
            </a:pPr>
            <a:r>
              <a:rPr lang="ru-RU" sz="2800" dirty="0" smtClean="0"/>
              <a:t>БЕЗ ХИМИЧЕСКИХ СЗР</a:t>
            </a:r>
          </a:p>
          <a:p>
            <a:pPr marL="342900" indent="-342900">
              <a:buAutoNum type="arabicPeriod"/>
            </a:pPr>
            <a:r>
              <a:rPr lang="ru-RU" sz="2800" dirty="0" smtClean="0"/>
              <a:t>БЕЗ ХИМИЧЕСКИХ ПРОТРАВИТЕЛЕЙ</a:t>
            </a:r>
          </a:p>
          <a:p>
            <a:pPr marL="342900" indent="-342900">
              <a:buAutoNum type="arabicPeriod"/>
            </a:pPr>
            <a:r>
              <a:rPr lang="ru-RU" sz="2800" dirty="0" smtClean="0"/>
              <a:t>ТОЛЬКО НАТУРАЛЬНЫЕ МЕТОДЫ</a:t>
            </a:r>
          </a:p>
          <a:p>
            <a:pPr marL="342900" indent="-342900">
              <a:buAutoNum type="arabicPeriod"/>
            </a:pPr>
            <a:r>
              <a:rPr lang="ru-RU" sz="2800" dirty="0" smtClean="0"/>
              <a:t>ТОЛЬКО НАТУРАЛЬНЫЕ СРЕДСТВА</a:t>
            </a:r>
          </a:p>
          <a:p>
            <a:pPr marL="342900" indent="-342900"/>
            <a:r>
              <a:rPr lang="ru-RU" sz="2800" dirty="0" smtClean="0"/>
              <a:t> </a:t>
            </a:r>
          </a:p>
          <a:p>
            <a:pPr marL="342900" indent="-342900">
              <a:buAutoNum type="arabicPeriod"/>
            </a:pPr>
            <a:endParaRPr lang="ru-RU" sz="2800" dirty="0"/>
          </a:p>
        </p:txBody>
      </p:sp>
      <p:pic>
        <p:nvPicPr>
          <p:cNvPr id="22530" name="Picture 2" descr="Ð ÐµÐ·ÑÐ»ÑÑÐ°Ñ Ð¿Ð¾ÑÑÐºÑ Ð·Ð¾Ð±ÑÐ°Ð¶ÐµÐ½Ñ Ð·Ð° Ð·Ð°Ð¿Ð¸ÑÐ¾Ð¼ &quot;ÑÐ¸ÑÑÑÐµ Ð¿ÑÐ¾Ð´ÑÐºÑÑ&quot;"/>
          <p:cNvPicPr>
            <a:picLocks noChangeAspect="1" noChangeArrowheads="1"/>
          </p:cNvPicPr>
          <p:nvPr/>
        </p:nvPicPr>
        <p:blipFill>
          <a:blip r:embed="rId3"/>
          <a:srcRect/>
          <a:stretch>
            <a:fillRect/>
          </a:stretch>
        </p:blipFill>
        <p:spPr bwMode="auto">
          <a:xfrm>
            <a:off x="5786446" y="4580491"/>
            <a:ext cx="3286148" cy="1920343"/>
          </a:xfrm>
          <a:prstGeom prst="rect">
            <a:avLst/>
          </a:prstGeom>
          <a:noFill/>
        </p:spPr>
      </p:pic>
      <p:pic>
        <p:nvPicPr>
          <p:cNvPr id="22532" name="Picture 4" descr="Ð ÐµÐ·ÑÐ»ÑÑÐ°Ñ Ð¿Ð¾ÑÑÐºÑ Ð·Ð¾Ð±ÑÐ°Ð¶ÐµÐ½Ñ Ð·Ð° Ð·Ð°Ð¿Ð¸ÑÐ¾Ð¼ &quot;ÑÐ¸ÑÑÑÐµ Ð¿ÑÐ¾Ð´ÑÐºÑÑ&quot;"/>
          <p:cNvPicPr>
            <a:picLocks noChangeAspect="1" noChangeArrowheads="1"/>
          </p:cNvPicPr>
          <p:nvPr/>
        </p:nvPicPr>
        <p:blipFill>
          <a:blip r:embed="rId4"/>
          <a:srcRect/>
          <a:stretch>
            <a:fillRect/>
          </a:stretch>
        </p:blipFill>
        <p:spPr bwMode="auto">
          <a:xfrm>
            <a:off x="2836809" y="4582034"/>
            <a:ext cx="2878199" cy="1918800"/>
          </a:xfrm>
          <a:prstGeom prst="rect">
            <a:avLst/>
          </a:prstGeom>
          <a:noFill/>
        </p:spPr>
      </p:pic>
      <p:pic>
        <p:nvPicPr>
          <p:cNvPr id="22534" name="Picture 6" descr="Ð ÐµÐ·ÑÐ»ÑÑÐ°Ñ Ð¿Ð¾ÑÑÐºÑ Ð·Ð¾Ð±ÑÐ°Ð¶ÐµÐ½Ñ Ð·Ð° Ð·Ð°Ð¿Ð¸ÑÐ¾Ð¼ &quot;ÑÐ¸ÑÑÑÐµ Ð¿ÑÐ¾Ð´ÑÐºÑÑ&quot;"/>
          <p:cNvPicPr>
            <a:picLocks noChangeAspect="1" noChangeArrowheads="1"/>
          </p:cNvPicPr>
          <p:nvPr/>
        </p:nvPicPr>
        <p:blipFill>
          <a:blip r:embed="rId5"/>
          <a:srcRect r="26914"/>
          <a:stretch>
            <a:fillRect/>
          </a:stretch>
        </p:blipFill>
        <p:spPr bwMode="auto">
          <a:xfrm>
            <a:off x="0" y="4572008"/>
            <a:ext cx="2786050" cy="1918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kumimoji="0" lang="ru-RU" sz="2400" b="1"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ВИДЫ</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 ОРГАНИЧЕСКОГО ПРОИЗВОДСТВА</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6" name="AutoShape 2" descr="&amp;Kcy;&amp;acy;&amp;rcy;&amp;tcy;&amp;icy;&amp;ncy;&amp;kcy;&amp;icy; &amp;pcy;&amp;ocy; &amp;zcy;&amp;acy;&amp;pcy;&amp;rcy;&amp;ocy;&amp;scy;&amp;ucy; &amp;pcy;&amp;rcy;&amp;iecy;&amp;vcy;&amp;icy;&amp;kcy;&amp;ucy;&amp;rcy;"/>
          <p:cNvSpPr>
            <a:spLocks noChangeAspect="1" noChangeArrowheads="1"/>
          </p:cNvSpPr>
          <p:nvPr/>
        </p:nvSpPr>
        <p:spPr bwMode="auto">
          <a:xfrm>
            <a:off x="155575" y="-1790700"/>
            <a:ext cx="37433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142844" y="1330188"/>
            <a:ext cx="8501122" cy="5170646"/>
          </a:xfrm>
          <a:prstGeom prst="rect">
            <a:avLst/>
          </a:prstGeom>
        </p:spPr>
        <p:txBody>
          <a:bodyPr wrap="square">
            <a:spAutoFit/>
          </a:bodyPr>
          <a:lstStyle/>
          <a:p>
            <a:r>
              <a:rPr lang="ru-RU" sz="2200" dirty="0" smtClean="0"/>
              <a:t>Растениеводство (зерновые, овощи, фрукты, лекарственные травы…) </a:t>
            </a:r>
          </a:p>
          <a:p>
            <a:r>
              <a:rPr lang="ru-RU" sz="2200" dirty="0" smtClean="0"/>
              <a:t> </a:t>
            </a:r>
          </a:p>
          <a:p>
            <a:r>
              <a:rPr lang="ru-RU" sz="2200" dirty="0" smtClean="0"/>
              <a:t>Заготовка дикорастущих продуктов (грибы, ягоды, орехи, травы…) </a:t>
            </a:r>
          </a:p>
          <a:p>
            <a:r>
              <a:rPr lang="ru-RU" sz="2200" dirty="0" smtClean="0"/>
              <a:t> </a:t>
            </a:r>
          </a:p>
          <a:p>
            <a:r>
              <a:rPr lang="ru-RU" sz="2200" dirty="0" smtClean="0"/>
              <a:t>Животноводство (КРС, свиньи, козы, овцы, птица…) </a:t>
            </a:r>
          </a:p>
          <a:p>
            <a:r>
              <a:rPr lang="ru-RU" sz="2200" dirty="0" smtClean="0"/>
              <a:t> </a:t>
            </a:r>
          </a:p>
          <a:p>
            <a:r>
              <a:rPr lang="ru-RU" sz="2200" dirty="0" smtClean="0"/>
              <a:t>Пчеловодство </a:t>
            </a:r>
          </a:p>
          <a:p>
            <a:r>
              <a:rPr lang="ru-RU" sz="2200" dirty="0" smtClean="0"/>
              <a:t> </a:t>
            </a:r>
          </a:p>
          <a:p>
            <a:r>
              <a:rPr lang="ru-RU" sz="2200" dirty="0" err="1" smtClean="0"/>
              <a:t>Аквакультура</a:t>
            </a:r>
            <a:r>
              <a:rPr lang="ru-RU" sz="2200" dirty="0" smtClean="0"/>
              <a:t> </a:t>
            </a:r>
          </a:p>
          <a:p>
            <a:r>
              <a:rPr lang="ru-RU" sz="2200" dirty="0" smtClean="0"/>
              <a:t> </a:t>
            </a:r>
          </a:p>
          <a:p>
            <a:r>
              <a:rPr lang="ru-RU" sz="2200" dirty="0" smtClean="0"/>
              <a:t>Виноделие </a:t>
            </a:r>
          </a:p>
          <a:p>
            <a:r>
              <a:rPr lang="ru-RU" sz="2200" dirty="0" smtClean="0"/>
              <a:t> </a:t>
            </a:r>
          </a:p>
          <a:p>
            <a:r>
              <a:rPr lang="ru-RU" sz="2200" dirty="0" smtClean="0"/>
              <a:t>Производство пищевых продуктов (переработка) </a:t>
            </a:r>
          </a:p>
          <a:p>
            <a:r>
              <a:rPr lang="ru-RU" sz="2200" dirty="0" smtClean="0"/>
              <a:t> </a:t>
            </a:r>
          </a:p>
          <a:p>
            <a:r>
              <a:rPr lang="ru-RU" sz="2200" dirty="0" smtClean="0"/>
              <a:t>Торговля </a:t>
            </a:r>
            <a:endParaRPr lang="ru-RU"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
          <p:cNvGrpSpPr/>
          <p:nvPr/>
        </p:nvGrpSpPr>
        <p:grpSpPr>
          <a:xfrm>
            <a:off x="0" y="0"/>
            <a:ext cx="9144032" cy="857232"/>
            <a:chOff x="0" y="0"/>
            <a:chExt cx="9144032" cy="428604"/>
          </a:xfrm>
        </p:grpSpPr>
        <p:sp>
          <p:nvSpPr>
            <p:cNvPr id="5" name="Прямоугольник 4"/>
            <p:cNvSpPr/>
            <p:nvPr/>
          </p:nvSpPr>
          <p:spPr>
            <a:xfrm>
              <a:off x="0" y="0"/>
              <a:ext cx="1071538" cy="428604"/>
            </a:xfrm>
            <a:prstGeom prst="rect">
              <a:avLst/>
            </a:prstGeom>
            <a:solidFill>
              <a:srgbClr val="FF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071538" y="0"/>
              <a:ext cx="2500330" cy="4286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71868" y="0"/>
              <a:ext cx="5572164" cy="4286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Прямоугольник 7"/>
          <p:cNvSpPr/>
          <p:nvPr/>
        </p:nvSpPr>
        <p:spPr>
          <a:xfrm>
            <a:off x="0" y="6572272"/>
            <a:ext cx="9144000" cy="2857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8BBC"/>
              </a:solidFill>
            </a:endParaRPr>
          </a:p>
        </p:txBody>
      </p:sp>
      <p:sp>
        <p:nvSpPr>
          <p:cNvPr id="9" name="Подзаголовок 2"/>
          <p:cNvSpPr txBox="1">
            <a:spLocks/>
          </p:cNvSpPr>
          <p:nvPr/>
        </p:nvSpPr>
        <p:spPr>
          <a:xfrm>
            <a:off x="-142875" y="6572272"/>
            <a:ext cx="9144000" cy="285728"/>
          </a:xfrm>
          <a:prstGeom prst="rect">
            <a:avLst/>
          </a:prstGeom>
        </p:spPr>
        <p:txBody>
          <a:bodyPr>
            <a:normAutofit fontScale="47500" lnSpcReduction="20000"/>
          </a:bodyPr>
          <a:lstStyle/>
          <a:p>
            <a:pPr marL="342900" indent="-342900" algn="ctr" eaLnBrk="1" fontAlgn="auto" hangingPunct="1">
              <a:spcBef>
                <a:spcPct val="20000"/>
              </a:spcBef>
              <a:spcAft>
                <a:spcPts val="0"/>
              </a:spcAft>
              <a:defRPr/>
            </a:pPr>
            <a:r>
              <a:rPr lang="uk-UA" sz="3200" b="1" dirty="0" smtClean="0">
                <a:solidFill>
                  <a:schemeClr val="bg1"/>
                </a:solidFill>
                <a:latin typeface="+mn-lt"/>
                <a:cs typeface="+mn-cs"/>
              </a:rPr>
              <a:t> Команда “</a:t>
            </a:r>
            <a:r>
              <a:rPr lang="en-US" sz="3200" b="1" dirty="0" smtClean="0">
                <a:solidFill>
                  <a:schemeClr val="bg1"/>
                </a:solidFill>
              </a:rPr>
              <a:t>Organic Booster</a:t>
            </a:r>
            <a:r>
              <a:rPr lang="uk-UA" sz="3200" b="1" dirty="0" smtClean="0">
                <a:solidFill>
                  <a:schemeClr val="bg1"/>
                </a:solidFill>
                <a:latin typeface="+mn-lt"/>
                <a:cs typeface="+mn-cs"/>
              </a:rPr>
              <a:t>“, </a:t>
            </a:r>
            <a:r>
              <a:rPr lang="en-US" sz="3200" b="1" dirty="0" smtClean="0">
                <a:solidFill>
                  <a:schemeClr val="bg1"/>
                </a:solidFill>
                <a:latin typeface="+mn-lt"/>
                <a:cs typeface="+mn-cs"/>
              </a:rPr>
              <a:t>+38</a:t>
            </a:r>
            <a:r>
              <a:rPr lang="uk-UA" sz="3200" b="1" dirty="0" smtClean="0">
                <a:solidFill>
                  <a:schemeClr val="bg1"/>
                </a:solidFill>
                <a:latin typeface="+mn-lt"/>
                <a:cs typeface="+mn-cs"/>
              </a:rPr>
              <a:t>0</a:t>
            </a:r>
            <a:r>
              <a:rPr lang="en-US" sz="3200" b="1" dirty="0" smtClean="0">
                <a:solidFill>
                  <a:schemeClr val="bg1"/>
                </a:solidFill>
              </a:rPr>
              <a:t>67</a:t>
            </a:r>
            <a:r>
              <a:rPr lang="uk-UA" sz="3200" b="1" dirty="0" smtClean="0">
                <a:solidFill>
                  <a:schemeClr val="bg1"/>
                </a:solidFill>
                <a:latin typeface="+mn-lt"/>
                <a:cs typeface="+mn-cs"/>
              </a:rPr>
              <a:t>-17-17-577</a:t>
            </a:r>
            <a:r>
              <a:rPr lang="uk-UA" sz="3200" b="1" dirty="0">
                <a:solidFill>
                  <a:schemeClr val="bg1"/>
                </a:solidFill>
                <a:latin typeface="+mn-lt"/>
                <a:cs typeface="+mn-cs"/>
              </a:rPr>
              <a:t>, </a:t>
            </a:r>
            <a:r>
              <a:rPr lang="en-US" sz="3200" b="1" dirty="0">
                <a:solidFill>
                  <a:schemeClr val="bg1"/>
                </a:solidFill>
                <a:latin typeface="+mn-lt"/>
                <a:cs typeface="+mn-cs"/>
              </a:rPr>
              <a:t>info@organicukraine.org.ua</a:t>
            </a:r>
            <a:endParaRPr lang="ru-RU" sz="3200" b="1" dirty="0">
              <a:solidFill>
                <a:schemeClr val="bg1"/>
              </a:solidFill>
              <a:latin typeface="+mn-lt"/>
              <a:cs typeface="+mn-cs"/>
            </a:endParaRPr>
          </a:p>
        </p:txBody>
      </p:sp>
      <p:pic>
        <p:nvPicPr>
          <p:cNvPr id="10" name="Рисунок 9" descr="red_booster_Монтажная область 1.png"/>
          <p:cNvPicPr>
            <a:picLocks noChangeAspect="1"/>
          </p:cNvPicPr>
          <p:nvPr/>
        </p:nvPicPr>
        <p:blipFill>
          <a:blip r:embed="rId2" cstate="print"/>
          <a:stretch>
            <a:fillRect/>
          </a:stretch>
        </p:blipFill>
        <p:spPr>
          <a:xfrm>
            <a:off x="6786578" y="89356"/>
            <a:ext cx="2285984" cy="1625132"/>
          </a:xfrm>
          <a:prstGeom prst="rect">
            <a:avLst/>
          </a:prstGeom>
          <a:ln>
            <a:solidFill>
              <a:srgbClr val="FFFF00"/>
            </a:solidFill>
          </a:ln>
          <a:effectLst>
            <a:outerShdw blurRad="292100" dist="139700" dir="2700000" algn="tl" rotWithShape="0">
              <a:srgbClr val="333333">
                <a:alpha val="65000"/>
              </a:srgbClr>
            </a:outerShdw>
          </a:effectLst>
        </p:spPr>
      </p:pic>
      <p:sp>
        <p:nvSpPr>
          <p:cNvPr id="11" name="Заголовок 1"/>
          <p:cNvSpPr txBox="1">
            <a:spLocks/>
          </p:cNvSpPr>
          <p:nvPr/>
        </p:nvSpPr>
        <p:spPr>
          <a:xfrm>
            <a:off x="142876" y="-6230"/>
            <a:ext cx="6500826" cy="928662"/>
          </a:xfrm>
          <a:prstGeom prst="rect">
            <a:avLst/>
          </a:prstGeom>
          <a:solidFill>
            <a:schemeClr val="bg2">
              <a:alpha val="47000"/>
            </a:schemeClr>
          </a:solidFill>
        </p:spPr>
        <p:txBody>
          <a:bodyPr vert="horz" lIns="91440" tIns="45720" rIns="91440" bIns="45720" rtlCol="0" anchor="ctr">
            <a:normAutofit fontScale="97500"/>
          </a:bodyPr>
          <a:lstStyle/>
          <a:p>
            <a:pPr marL="630238" lvl="0">
              <a:spcBef>
                <a:spcPct val="0"/>
              </a:spcBef>
              <a:defRPr/>
            </a:pPr>
            <a:r>
              <a:rPr lang="ru-RU" sz="2400" b="1" dirty="0" smtClean="0">
                <a:latin typeface="Century Gothic" panose="020B0502020202020204" pitchFamily="34" charset="0"/>
                <a:ea typeface="+mj-ea"/>
                <a:cs typeface="+mj-cs"/>
              </a:rPr>
              <a:t>Органические производители соответствуют правилам</a:t>
            </a:r>
            <a:r>
              <a:rPr kumimoji="0" lang="ru-RU" sz="2400" b="1" i="0" u="none" strike="noStrike" kern="1200" cap="none" spc="0" normalizeH="0" noProof="0" dirty="0" smtClean="0">
                <a:ln>
                  <a:noFill/>
                </a:ln>
                <a:solidFill>
                  <a:schemeClr val="tx1"/>
                </a:solidFill>
                <a:effectLst/>
                <a:uLnTx/>
                <a:uFillTx/>
                <a:latin typeface="Century Gothic" panose="020B0502020202020204" pitchFamily="34" charset="0"/>
                <a:ea typeface="+mj-ea"/>
                <a:cs typeface="+mj-cs"/>
              </a:rPr>
              <a:t>:</a:t>
            </a:r>
            <a:endParaRPr kumimoji="0" lang="ru-RU" sz="24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12" name="Прямоугольник 11"/>
          <p:cNvSpPr/>
          <p:nvPr/>
        </p:nvSpPr>
        <p:spPr>
          <a:xfrm>
            <a:off x="357159" y="1500174"/>
            <a:ext cx="5715040" cy="3554819"/>
          </a:xfrm>
          <a:prstGeom prst="rect">
            <a:avLst/>
          </a:prstGeom>
        </p:spPr>
        <p:txBody>
          <a:bodyPr wrap="square">
            <a:spAutoFit/>
          </a:bodyPr>
          <a:lstStyle/>
          <a:p>
            <a:pPr marL="342900" indent="-342900">
              <a:buAutoNum type="arabicPeriod"/>
            </a:pPr>
            <a:r>
              <a:rPr lang="ru-RU" sz="2500" dirty="0" smtClean="0"/>
              <a:t>ПОДДЕРЖКА ПЛОДОРОДИЯ ПОЧВЫ И СЕВООБОРОТА </a:t>
            </a:r>
          </a:p>
          <a:p>
            <a:pPr marL="342900" indent="-342900">
              <a:buAutoNum type="arabicPeriod"/>
            </a:pPr>
            <a:r>
              <a:rPr lang="ru-RU" sz="2500" dirty="0" smtClean="0"/>
              <a:t>УЧИТЫВАЮТСЯ РИСКИ ПЕРЕНОСА</a:t>
            </a:r>
          </a:p>
          <a:p>
            <a:pPr marL="342900" indent="-342900">
              <a:buAutoNum type="arabicPeriod"/>
            </a:pPr>
            <a:r>
              <a:rPr lang="ru-RU" sz="2500" dirty="0" smtClean="0"/>
              <a:t>ОРГАНИЗОВАННАЯ ДОКУМЕНТАЦИЯ</a:t>
            </a:r>
          </a:p>
          <a:p>
            <a:pPr marL="342900" indent="-342900">
              <a:buAutoNum type="arabicPeriod"/>
            </a:pPr>
            <a:r>
              <a:rPr lang="ru-RU" sz="2500" dirty="0" smtClean="0"/>
              <a:t>ПРОСЛЕЖИВАЕМОСТЬ </a:t>
            </a:r>
          </a:p>
          <a:p>
            <a:pPr marL="342900" indent="-73025"/>
            <a:r>
              <a:rPr lang="ru-RU" sz="2500" dirty="0" smtClean="0"/>
              <a:t>ПРОДУКЦИИ</a:t>
            </a:r>
          </a:p>
          <a:p>
            <a:pPr marL="342900" indent="-342900"/>
            <a:r>
              <a:rPr lang="ru-RU" sz="2500" dirty="0" smtClean="0"/>
              <a:t>5. ПОСТОЯННЫЙ КОНТРОЛЬ</a:t>
            </a:r>
          </a:p>
          <a:p>
            <a:pPr marL="342900" indent="-342900"/>
            <a:endParaRPr lang="ru-RU" sz="2500" dirty="0" smtClean="0"/>
          </a:p>
          <a:p>
            <a:pPr marL="342900" indent="-342900">
              <a:buAutoNum type="arabicPeriod"/>
            </a:pPr>
            <a:endParaRPr lang="ru-RU" sz="2500" dirty="0"/>
          </a:p>
        </p:txBody>
      </p:sp>
      <p:pic>
        <p:nvPicPr>
          <p:cNvPr id="16386" name="Picture 2" descr="Ð ÐµÐ·ÑÐ»ÑÑÐ°Ñ Ð¿Ð¾ÑÑÐºÑ Ð·Ð¾Ð±ÑÐ°Ð¶ÐµÐ½Ñ Ð·Ð° Ð·Ð°Ð¿Ð¸ÑÐ¾Ð¼ &quot;Ð¿Ð»Ð¾Ð´Ð¾ÑÐ¾Ð´Ð¸Ñ Ð¿Ð¾ÑÐ²Ñ&quot;"/>
          <p:cNvPicPr>
            <a:picLocks noChangeAspect="1" noChangeArrowheads="1"/>
          </p:cNvPicPr>
          <p:nvPr/>
        </p:nvPicPr>
        <p:blipFill>
          <a:blip r:embed="rId3"/>
          <a:srcRect/>
          <a:stretch>
            <a:fillRect/>
          </a:stretch>
        </p:blipFill>
        <p:spPr bwMode="auto">
          <a:xfrm>
            <a:off x="4381500" y="3286124"/>
            <a:ext cx="4762500" cy="317182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874</Words>
  <Application>Microsoft Office PowerPoint</Application>
  <PresentationFormat>Экран (4:3)</PresentationFormat>
  <Paragraphs>162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vt:lpstr>
      <vt:lpstr>Слайд 24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Lenovo</cp:lastModifiedBy>
  <cp:revision>11</cp:revision>
  <dcterms:created xsi:type="dcterms:W3CDTF">2019-07-09T11:12:13Z</dcterms:created>
  <dcterms:modified xsi:type="dcterms:W3CDTF">2019-07-09T19:30:12Z</dcterms:modified>
</cp:coreProperties>
</file>